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93515" r:id="rId1"/>
    <p:sldMasterId id="2147493528" r:id="rId2"/>
  </p:sldMasterIdLst>
  <p:notesMasterIdLst>
    <p:notesMasterId r:id="rId38"/>
  </p:notesMasterIdLst>
  <p:sldIdLst>
    <p:sldId id="462" r:id="rId3"/>
    <p:sldId id="261" r:id="rId4"/>
    <p:sldId id="356" r:id="rId5"/>
    <p:sldId id="376" r:id="rId6"/>
    <p:sldId id="472" r:id="rId7"/>
    <p:sldId id="359" r:id="rId8"/>
    <p:sldId id="404" r:id="rId9"/>
    <p:sldId id="473" r:id="rId10"/>
    <p:sldId id="405" r:id="rId11"/>
    <p:sldId id="406" r:id="rId12"/>
    <p:sldId id="262" r:id="rId13"/>
    <p:sldId id="469" r:id="rId14"/>
    <p:sldId id="360" r:id="rId15"/>
    <p:sldId id="357" r:id="rId16"/>
    <p:sldId id="475" r:id="rId17"/>
    <p:sldId id="370" r:id="rId18"/>
    <p:sldId id="442" r:id="rId19"/>
    <p:sldId id="377" r:id="rId20"/>
    <p:sldId id="378" r:id="rId21"/>
    <p:sldId id="478" r:id="rId22"/>
    <p:sldId id="477" r:id="rId23"/>
    <p:sldId id="471" r:id="rId24"/>
    <p:sldId id="400" r:id="rId25"/>
    <p:sldId id="401" r:id="rId26"/>
    <p:sldId id="337" r:id="rId27"/>
    <p:sldId id="403" r:id="rId28"/>
    <p:sldId id="402" r:id="rId29"/>
    <p:sldId id="466" r:id="rId30"/>
    <p:sldId id="480" r:id="rId31"/>
    <p:sldId id="372" r:id="rId32"/>
    <p:sldId id="379" r:id="rId33"/>
    <p:sldId id="365" r:id="rId34"/>
    <p:sldId id="362" r:id="rId35"/>
    <p:sldId id="363" r:id="rId36"/>
    <p:sldId id="474" r:id="rId37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Lucida Sans" panose="020B0602030504020204" pitchFamily="3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3B16"/>
    <a:srgbClr val="EF1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62" autoAdjust="0"/>
    <p:restoredTop sz="85698" autoAdjust="0"/>
  </p:normalViewPr>
  <p:slideViewPr>
    <p:cSldViewPr snapToGrid="0">
      <p:cViewPr>
        <p:scale>
          <a:sx n="100" d="100"/>
          <a:sy n="100" d="100"/>
        </p:scale>
        <p:origin x="403" y="-173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0313C81-DB64-4DFE-BD55-01FFFC02F9F6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BA6072B-F95C-4E97-8212-116352F63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Successful and comprehensive conservation planning necessitates a holistic approach. Planning must consider all of the conservation and production goals such as yield, soil health, soil conservation, nutrient management, water quality, sustainability, and climate resilience.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04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29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89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5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resulted in about 30% decrease in TP and about 45% decrease in dissolved P loss. (no effect on particulate P).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6072B-F95C-4E97-8212-116352F6367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71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00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6072B-F95C-4E97-8212-116352F6367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74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79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areas at high risk for P loss, adjusting other management practices (e.g., nutrient placement, drainage management) may be necessary to achieve soil health objectives without further water quality degradation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5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300" dirty="0"/>
              <a:t>Frank deNoyelles1,2 and Jude H. Kastens1. 2016.</a:t>
            </a:r>
            <a:r>
              <a:rPr lang="en-US" sz="1300" dirty="0"/>
              <a:t> Reservoir sedimentation challenges Kansas. Transactions of the Kansas Academy of Science. Vol. 119(1):69-81.</a:t>
            </a:r>
            <a:endParaRPr lang="en-US" b="0" dirty="0"/>
          </a:p>
          <a:p>
            <a:endParaRPr lang="de-DE" sz="1300" b="1" dirty="0"/>
          </a:p>
          <a:p>
            <a:r>
              <a:rPr lang="en-US" sz="1300" i="1" dirty="0"/>
              <a:t>1. Kansas Biological Survey, University of Kansas, Lawrence, Kansas jkastens@ku.edu</a:t>
            </a:r>
          </a:p>
          <a:p>
            <a:r>
              <a:rPr lang="en-US" sz="1300" i="1" dirty="0"/>
              <a:t>2. Department of Ecology and Evolutionary Biology, University of Kansas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D90B5-B765-43B5-B396-D8B3E03953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5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areas at high risk for P loss, adjusting other management practices (e.g., nutrient placement, drainage management) may be necessary to achieve soil health objectives without further water quality degradation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1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Environ. Sci. Technol. 46:10660–10666. doi:10.1021/es302315d</a:t>
            </a:r>
          </a:p>
          <a:p>
            <a:endParaRPr lang="en-US" sz="1300" dirty="0"/>
          </a:p>
          <a:p>
            <a:r>
              <a:rPr lang="en-US" altLang="en-US" sz="1300" dirty="0"/>
              <a:t>Published in: Craig A. Stow; </a:t>
            </a:r>
            <a:r>
              <a:rPr lang="en-US" altLang="en-US" sz="1300" dirty="0" err="1"/>
              <a:t>YoonKyung</a:t>
            </a:r>
            <a:r>
              <a:rPr lang="en-US" altLang="en-US" sz="1300" dirty="0"/>
              <a:t> Cha; Laura T. Johnson; </a:t>
            </a:r>
            <a:r>
              <a:rPr lang="en-US" altLang="en-US" sz="1300" dirty="0" err="1"/>
              <a:t>Remegio</a:t>
            </a:r>
            <a:r>
              <a:rPr lang="en-US" altLang="en-US" sz="1300" dirty="0"/>
              <a:t> </a:t>
            </a:r>
            <a:r>
              <a:rPr lang="en-US" altLang="en-US" sz="1300" dirty="0" err="1"/>
              <a:t>Confesor</a:t>
            </a:r>
            <a:r>
              <a:rPr lang="en-US" altLang="en-US" sz="1300" dirty="0"/>
              <a:t>; R. Peter Richards; </a:t>
            </a:r>
            <a:r>
              <a:rPr lang="en-US" altLang="en-US" sz="1300" i="1" dirty="0"/>
              <a:t>Environ. Sci. Technol.</a:t>
            </a:r>
            <a:r>
              <a:rPr lang="en-US" altLang="en-US" sz="1300" dirty="0"/>
              <a:t> </a:t>
            </a:r>
            <a:r>
              <a:rPr lang="en-US" altLang="en-US" sz="1300" b="1" dirty="0"/>
              <a:t> 2015, </a:t>
            </a:r>
            <a:r>
              <a:rPr lang="en-US" altLang="en-US" sz="1300" dirty="0"/>
              <a:t>49, 3392-3400.</a:t>
            </a:r>
          </a:p>
          <a:p>
            <a:r>
              <a:rPr lang="en-US" altLang="en-US" sz="1300" dirty="0"/>
              <a:t>DOI: 10.1021/es5062648</a:t>
            </a:r>
          </a:p>
          <a:p>
            <a:r>
              <a:rPr lang="en-US" altLang="en-US" sz="1300" dirty="0"/>
              <a:t>Copyright © 2015 American Chemical Society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4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171450" defTabSz="685800">
              <a:lnSpc>
                <a:spcPct val="90000"/>
              </a:lnSpc>
              <a:defRPr/>
            </a:pPr>
            <a:r>
              <a:rPr lang="en-US" sz="1950" dirty="0">
                <a:solidFill>
                  <a:srgbClr val="000000"/>
                </a:solidFill>
                <a:latin typeface="Trebuchet MS" panose="020B0603020202020204"/>
              </a:rPr>
              <a:t>Secret sticky binding agents </a:t>
            </a:r>
          </a:p>
          <a:p>
            <a:pPr marL="557213" lvl="1" indent="-17145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000000"/>
                </a:solidFill>
                <a:latin typeface="Trebuchet MS" panose="020B0603020202020204"/>
              </a:rPr>
              <a:t>Polysaccharides and glomalin</a:t>
            </a:r>
          </a:p>
          <a:p>
            <a:pPr marL="557213" lvl="1" indent="-17145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000000"/>
                </a:solidFill>
                <a:latin typeface="Trebuchet MS" panose="020B0603020202020204"/>
              </a:rPr>
              <a:t>Hold particles together (glue)</a:t>
            </a:r>
          </a:p>
          <a:p>
            <a:pPr marL="557213" lvl="1" indent="-171450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950" dirty="0">
                <a:solidFill>
                  <a:srgbClr val="000000"/>
                </a:solidFill>
                <a:latin typeface="Trebuchet MS" panose="020B0603020202020204"/>
              </a:rPr>
              <a:t>Create spaces (voids)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6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43828-D23D-4757-87E6-497CFAAAB3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09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Stats for 7/13/16 event</a:t>
            </a:r>
            <a:r>
              <a:rPr lang="en-US" dirty="0"/>
              <a:t> </a:t>
            </a:r>
          </a:p>
          <a:p>
            <a:r>
              <a:rPr lang="en-US" sz="1300" dirty="0"/>
              <a:t>		Inches	</a:t>
            </a:r>
            <a:r>
              <a:rPr lang="en-US" dirty="0"/>
              <a:t> </a:t>
            </a:r>
            <a:r>
              <a:rPr lang="en-US" sz="1300" dirty="0"/>
              <a:t>min</a:t>
            </a:r>
            <a:r>
              <a:rPr lang="en-US" dirty="0"/>
              <a:t> 	</a:t>
            </a:r>
            <a:r>
              <a:rPr lang="en-US" sz="1300" dirty="0"/>
              <a:t>inches/</a:t>
            </a:r>
            <a:r>
              <a:rPr lang="en-US" sz="1300" dirty="0" err="1"/>
              <a:t>hr</a:t>
            </a:r>
            <a:r>
              <a:rPr lang="en-US" dirty="0"/>
              <a:t> </a:t>
            </a:r>
          </a:p>
          <a:p>
            <a:r>
              <a:rPr lang="en-US" sz="1300" dirty="0"/>
              <a:t>total </a:t>
            </a:r>
            <a:r>
              <a:rPr lang="en-US" sz="1300" dirty="0" err="1"/>
              <a:t>precip</a:t>
            </a:r>
            <a:r>
              <a:rPr lang="en-US" dirty="0"/>
              <a:t> 		</a:t>
            </a:r>
            <a:r>
              <a:rPr lang="en-US" sz="1300" dirty="0"/>
              <a:t>0.94	</a:t>
            </a:r>
            <a:r>
              <a:rPr lang="en-US" dirty="0"/>
              <a:t> </a:t>
            </a:r>
            <a:r>
              <a:rPr lang="en-US" sz="1300" dirty="0"/>
              <a:t>81	</a:t>
            </a:r>
            <a:r>
              <a:rPr lang="en-US" dirty="0"/>
              <a:t> </a:t>
            </a:r>
            <a:r>
              <a:rPr lang="en-US" sz="1300" dirty="0"/>
              <a:t>0.7</a:t>
            </a:r>
            <a:r>
              <a:rPr lang="en-US" dirty="0"/>
              <a:t> </a:t>
            </a:r>
          </a:p>
          <a:p>
            <a:r>
              <a:rPr lang="en-US" sz="1300" dirty="0"/>
              <a:t>max 3 min rainfall</a:t>
            </a:r>
            <a:r>
              <a:rPr lang="en-US" dirty="0"/>
              <a:t> 	</a:t>
            </a:r>
            <a:r>
              <a:rPr lang="en-US" sz="1300" dirty="0"/>
              <a:t>0.34	</a:t>
            </a:r>
            <a:r>
              <a:rPr lang="en-US" dirty="0"/>
              <a:t> </a:t>
            </a:r>
            <a:r>
              <a:rPr lang="en-US" sz="1300" dirty="0"/>
              <a:t>3	</a:t>
            </a:r>
            <a:r>
              <a:rPr lang="en-US" dirty="0"/>
              <a:t> </a:t>
            </a:r>
            <a:r>
              <a:rPr lang="en-US" sz="1300" dirty="0"/>
              <a:t>6.8</a:t>
            </a:r>
            <a:r>
              <a:rPr lang="en-US" dirty="0"/>
              <a:t> </a:t>
            </a:r>
          </a:p>
          <a:p>
            <a:r>
              <a:rPr lang="en-US" sz="1300" dirty="0"/>
              <a:t>max 10 min rainfall	0.74</a:t>
            </a:r>
            <a:r>
              <a:rPr lang="en-US" dirty="0"/>
              <a:t> 	</a:t>
            </a:r>
            <a:r>
              <a:rPr lang="en-US" sz="1300" dirty="0"/>
              <a:t>10</a:t>
            </a:r>
            <a:r>
              <a:rPr lang="en-US" dirty="0"/>
              <a:t> 	</a:t>
            </a:r>
            <a:r>
              <a:rPr lang="en-US" sz="1300" dirty="0"/>
              <a:t>4.44</a:t>
            </a:r>
          </a:p>
          <a:p>
            <a:r>
              <a:rPr lang="en-US" sz="1300" dirty="0"/>
              <a:t>max 20 min rainfall</a:t>
            </a:r>
            <a:r>
              <a:rPr lang="en-US" dirty="0"/>
              <a:t> 	</a:t>
            </a:r>
            <a:r>
              <a:rPr lang="en-US" sz="1300" dirty="0"/>
              <a:t>0.89</a:t>
            </a:r>
            <a:r>
              <a:rPr lang="en-US" dirty="0"/>
              <a:t> 	</a:t>
            </a:r>
            <a:r>
              <a:rPr lang="en-US" sz="1300" dirty="0"/>
              <a:t>20</a:t>
            </a:r>
            <a:r>
              <a:rPr lang="en-US" dirty="0"/>
              <a:t> 	</a:t>
            </a:r>
            <a:r>
              <a:rPr lang="en-US" sz="1300" dirty="0"/>
              <a:t>2.67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1300" dirty="0"/>
              <a:t>		101</a:t>
            </a:r>
            <a:r>
              <a:rPr lang="en-US" dirty="0"/>
              <a:t> 	</a:t>
            </a:r>
            <a:r>
              <a:rPr lang="en-US" sz="1300" dirty="0"/>
              <a:t>104</a:t>
            </a:r>
            <a:r>
              <a:rPr lang="en-US" dirty="0"/>
              <a:t> </a:t>
            </a:r>
          </a:p>
          <a:p>
            <a:r>
              <a:rPr lang="en-US" sz="1300" dirty="0"/>
              <a:t>total runoff (ft3)	2100	2099</a:t>
            </a:r>
          </a:p>
          <a:p>
            <a:r>
              <a:rPr lang="en-US" sz="1300" dirty="0"/>
              <a:t>area (ac)</a:t>
            </a:r>
            <a:r>
              <a:rPr lang="en-US" dirty="0"/>
              <a:t> 		</a:t>
            </a:r>
            <a:r>
              <a:rPr lang="en-US" sz="1300" dirty="0"/>
              <a:t>1.2</a:t>
            </a:r>
            <a:r>
              <a:rPr lang="en-US" dirty="0"/>
              <a:t> 	</a:t>
            </a:r>
            <a:r>
              <a:rPr lang="en-US" sz="1300" dirty="0"/>
              <a:t>1.27</a:t>
            </a:r>
          </a:p>
          <a:p>
            <a:r>
              <a:rPr lang="en-US" sz="1300" dirty="0"/>
              <a:t>runoff (inches)</a:t>
            </a:r>
            <a:r>
              <a:rPr lang="en-US" dirty="0"/>
              <a:t> 	</a:t>
            </a:r>
            <a:r>
              <a:rPr lang="en-US" sz="1300" dirty="0"/>
              <a:t>0.48</a:t>
            </a:r>
            <a:r>
              <a:rPr lang="en-US" dirty="0"/>
              <a:t> 	</a:t>
            </a:r>
            <a:r>
              <a:rPr lang="en-US" sz="1300" dirty="0"/>
              <a:t>0.46</a:t>
            </a:r>
            <a:r>
              <a:rPr lang="en-US" dirty="0"/>
              <a:t> </a:t>
            </a:r>
          </a:p>
          <a:p>
            <a:r>
              <a:rPr lang="en-US" sz="1300" dirty="0"/>
              <a:t>peak runoff (</a:t>
            </a:r>
            <a:r>
              <a:rPr lang="en-US" sz="1300" dirty="0" err="1"/>
              <a:t>cfs</a:t>
            </a:r>
            <a:r>
              <a:rPr lang="en-US" sz="1300" dirty="0"/>
              <a:t>)</a:t>
            </a:r>
            <a:r>
              <a:rPr lang="en-US" dirty="0"/>
              <a:t> 	</a:t>
            </a:r>
            <a:r>
              <a:rPr lang="en-US" sz="1300" dirty="0"/>
              <a:t>1.06</a:t>
            </a:r>
            <a:r>
              <a:rPr lang="en-US" dirty="0"/>
              <a:t> 	</a:t>
            </a:r>
            <a:r>
              <a:rPr lang="en-US" sz="1300" dirty="0"/>
              <a:t>1.6</a:t>
            </a:r>
            <a:r>
              <a:rPr lang="en-US" dirty="0"/>
              <a:t> </a:t>
            </a:r>
          </a:p>
          <a:p>
            <a:r>
              <a:rPr lang="en-US" sz="1300" dirty="0"/>
              <a:t>time to peak (min)</a:t>
            </a:r>
            <a:r>
              <a:rPr lang="en-US" dirty="0"/>
              <a:t> 	</a:t>
            </a:r>
            <a:r>
              <a:rPr lang="en-US" sz="1300" dirty="0"/>
              <a:t>28</a:t>
            </a:r>
            <a:r>
              <a:rPr lang="en-US" dirty="0"/>
              <a:t> 	</a:t>
            </a:r>
            <a:r>
              <a:rPr lang="en-US" sz="1300" dirty="0"/>
              <a:t>17</a:t>
            </a:r>
            <a:r>
              <a:rPr lang="en-US" dirty="0"/>
              <a:t> </a:t>
            </a:r>
          </a:p>
          <a:p>
            <a:r>
              <a:rPr lang="en-US" sz="1300" dirty="0"/>
              <a:t>time to </a:t>
            </a:r>
            <a:r>
              <a:rPr lang="en-US" sz="1300" dirty="0" err="1"/>
              <a:t>ini</a:t>
            </a:r>
            <a:r>
              <a:rPr lang="en-US" sz="1300" dirty="0"/>
              <a:t>. of runoff (min)</a:t>
            </a:r>
            <a:r>
              <a:rPr lang="en-US" dirty="0"/>
              <a:t>  	</a:t>
            </a:r>
            <a:r>
              <a:rPr lang="en-US" sz="1300" dirty="0"/>
              <a:t>7</a:t>
            </a:r>
            <a:r>
              <a:rPr lang="en-US" dirty="0"/>
              <a:t> 	</a:t>
            </a:r>
            <a:r>
              <a:rPr lang="en-US" sz="1300" dirty="0"/>
              <a:t>2</a:t>
            </a:r>
            <a:r>
              <a:rPr lang="en-US" dirty="0"/>
              <a:t> </a:t>
            </a:r>
          </a:p>
          <a:p>
            <a:r>
              <a:rPr lang="en-US" sz="1300" dirty="0"/>
              <a:t>runoff duration (min)</a:t>
            </a:r>
            <a:r>
              <a:rPr lang="en-US" dirty="0"/>
              <a:t> 	</a:t>
            </a:r>
            <a:r>
              <a:rPr lang="en-US" sz="1300" dirty="0"/>
              <a:t>141</a:t>
            </a:r>
            <a:r>
              <a:rPr lang="en-US" dirty="0"/>
              <a:t> 	</a:t>
            </a:r>
            <a:r>
              <a:rPr lang="en-US" sz="1300" dirty="0"/>
              <a:t>102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2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F82E-BC1C-4907-82D2-B30B5D65D2CD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5555-91EC-4E2A-B23D-F489DD968D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1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09C1-365F-4A14-8A3B-572D7A449BFC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312D-F5E6-4890-925E-7A8566F038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5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328E-0D16-44FF-B03E-3E29FF70793F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D0F-F403-4C35-A401-CCCDF74D2E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218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19044-B62F-49D2-80F0-860EC122F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FE45D-1487-41DA-A76A-4F30EB0E2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BCD80-FC7B-4090-9E14-D5F2FEBD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6459B-6E0A-465F-8C1E-403FBC909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A257-A39F-4F8E-BCED-C830A7E4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79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3564-9B9F-44CB-8E63-07163311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5D8C-3DCB-4E31-9A0E-05E70D8DB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000DC-DFE2-4AD7-B80E-9E57CF00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838A9-152A-46FA-9280-0B25B993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CC35B-4637-4BEE-898F-1638FF60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99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07E-3886-429D-A4FC-E1211BFB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2BBB7-6FCE-4163-B3D9-386A286EB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D2A4-A3F3-4153-BC9B-0C36832D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FBA5C-3E7D-49E8-9508-AC169F08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ED12-D685-406E-97BF-6EC9EB61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0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DED4-0573-45C1-9134-10E02B37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DD2C0-82A4-44EC-A87E-468773C3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BCD8-7B3D-4627-8341-6766EDCD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9AAFE-D9B7-4332-97C2-8C37E4C7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C30D1-26D2-4B03-B9AE-8C8851230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F84B6-9B45-422A-BADE-5F306367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74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BABA9-E5AF-4ABB-9233-BAE4C19D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3D69D-7EC8-483A-B882-37803CF8B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F72A2-C925-4B9F-A897-9A7D495A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6112B-5F52-4D16-8374-8395154E3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CC81E-D648-4AA1-B751-86C2E5830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D4E95D-04CD-440A-B7C3-A37805C1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4E50C5-841B-41B0-9B6A-58FD5FF6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627FD-1B70-4693-84CF-20C144C0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53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CBDE-4B1F-44C5-AE6C-30A7365E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2DC81-3C43-4AAC-82D4-D5FC159A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0D276-D6BA-43AA-8C10-351FF1B3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F2867-213A-4857-870D-A5227A35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93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1929C-7E96-4A93-9BBD-66252699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A8A53-F97E-4D12-B9BC-9A3B8DC6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9CAA2-4582-4893-AC00-818C81BA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83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44D8-994A-4D7D-8774-3CA726AF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158C7-1992-4C62-A840-9E468F1E1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3B417-0A7A-4A56-B563-1E437452C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43F16-9E53-4BA2-BABF-763117F1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897BD-E40C-4EFC-A9A3-09833340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0F4E0-2483-40BD-B3B7-053427B7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7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7CC-6E89-472E-BFD9-A055963DD54F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1C5C-2B1D-47FF-BAF1-10FFCCF16F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784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5041D-582E-4B82-A692-7DEABDFB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B763D9-AB16-4366-9654-754110231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E3D0AC-5B70-4430-87E6-C8D09608A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11838-13FB-4B3E-82BE-8A3990E7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BBD9C-E1C2-4695-9C8E-8B2C2D74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02F88-D452-478E-B75F-03CB7460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40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D730-9588-4B14-A09E-30BDA15C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AF5F8-7FCB-40A6-A082-0D2683EC2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AD26F-C5AD-44FF-B42A-A8C17332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C3296-40CC-45BD-926C-D0B78771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B1E60-3486-4C21-877F-7330612A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0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2BC788-CC85-4452-AF0E-F10D9E1D8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53FFD-510B-4FA0-A747-97F48900A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20659-CEC0-43F8-912B-9E200D53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831B5-5ED7-4BB4-A040-AE85B3AC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C2485-BD42-430E-8110-513B3243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5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C97-56B8-43CF-BBB4-13DA390A3984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8DF-B1A3-4981-BC1F-B01C5CF8BF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22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29C1-A179-4656-813C-0B4D21C170B0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E98EB-791B-4B0B-8BBC-A141F050D7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3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57E6-6FCA-4993-B95D-4A804796ED13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FDD-BD03-4DA8-9A9D-06A30237FB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5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5D6-8D57-4737-8150-09C2F7587437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0323-A993-4D03-B954-65602611D8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96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3E3C-11D8-4943-B613-186C9D532EE1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D1D5-B994-4FA0-A043-4B001DFB30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36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C13B-6C94-4740-9127-1F19DB50D751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15D2-8481-42BC-AF6C-C1B9B34A1815}" type="slidenum">
              <a:rPr lang="en-US" altLang="en-US" smtClean="0"/>
              <a:pPr/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8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1E31-C133-4615-B6C9-BAC0E603B1B2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424A1-C44C-4B72-B6D1-4B762099DE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71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8089B-BFC1-4F73-BDBD-E40906B28654}" type="datetimeFigureOut">
              <a:rPr lang="en-US" altLang="en-US" smtClean="0"/>
              <a:pPr/>
              <a:t>11/25/2019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74BF3-AD23-42DC-83D6-70C7D55F9B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22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6" r:id="rId1"/>
    <p:sldLayoutId id="2147493517" r:id="rId2"/>
    <p:sldLayoutId id="2147493518" r:id="rId3"/>
    <p:sldLayoutId id="2147493519" r:id="rId4"/>
    <p:sldLayoutId id="2147493520" r:id="rId5"/>
    <p:sldLayoutId id="2147493521" r:id="rId6"/>
    <p:sldLayoutId id="2147493522" r:id="rId7"/>
    <p:sldLayoutId id="2147493523" r:id="rId8"/>
    <p:sldLayoutId id="2147493524" r:id="rId9"/>
    <p:sldLayoutId id="2147493525" r:id="rId10"/>
    <p:sldLayoutId id="21474935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5CF66-E9D0-420C-B0A6-3CB42D76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58081-1C10-4EF7-A40C-EA7ED899F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906FE-345D-4B20-8490-A837AC696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985B-8E33-4583-99B2-FE0627BA868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9FE95-85BC-4B00-BE0F-02130942C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6D5A2-A63E-4D51-9A5B-ECE5867B0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3CECA-557E-4CB2-A653-C2CB5DFD4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9" r:id="rId1"/>
    <p:sldLayoutId id="2147493530" r:id="rId2"/>
    <p:sldLayoutId id="2147493531" r:id="rId3"/>
    <p:sldLayoutId id="2147493532" r:id="rId4"/>
    <p:sldLayoutId id="2147493533" r:id="rId5"/>
    <p:sldLayoutId id="2147493534" r:id="rId6"/>
    <p:sldLayoutId id="2147493535" r:id="rId7"/>
    <p:sldLayoutId id="2147493536" r:id="rId8"/>
    <p:sldLayoutId id="2147493537" r:id="rId9"/>
    <p:sldLayoutId id="2147493538" r:id="rId10"/>
    <p:sldLayoutId id="21474935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6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514" y="1141074"/>
            <a:ext cx="5447967" cy="1710242"/>
          </a:xfrm>
        </p:spPr>
        <p:txBody>
          <a:bodyPr>
            <a:noAutofit/>
          </a:bodyPr>
          <a:lstStyle/>
          <a:p>
            <a:r>
              <a:rPr lang="en-US" sz="2800" b="1" dirty="0"/>
              <a:t>2019 NE Area Extension Update:</a:t>
            </a:r>
            <a:br>
              <a:rPr lang="en-US" sz="2800" b="1" dirty="0"/>
            </a:br>
            <a:r>
              <a:rPr lang="en-US" sz="2800" b="1" dirty="0"/>
              <a:t>Connecting Environmental Aspects of Nutrient Management and Conservation Planning</a:t>
            </a:r>
            <a:endParaRPr lang="en-US" sz="1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3203" y="3387036"/>
            <a:ext cx="5482591" cy="770021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Peter Tomlinson</a:t>
            </a:r>
            <a:br>
              <a:rPr lang="en-US" dirty="0"/>
            </a:br>
            <a:r>
              <a:rPr lang="en-US" dirty="0"/>
              <a:t>Department of Agronomy</a:t>
            </a:r>
          </a:p>
        </p:txBody>
      </p:sp>
      <p:sp>
        <p:nvSpPr>
          <p:cNvPr id="5" name="Rectangle 4"/>
          <p:cNvSpPr/>
          <p:nvPr/>
        </p:nvSpPr>
        <p:spPr>
          <a:xfrm>
            <a:off x="3769316" y="3147305"/>
            <a:ext cx="523036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69316" y="3106130"/>
            <a:ext cx="5230368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211" y="4265831"/>
            <a:ext cx="2810577" cy="660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13" y="0"/>
            <a:ext cx="36405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C40E64-F18C-4744-AED7-820285BC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5" y="428"/>
            <a:ext cx="8856025" cy="605362"/>
          </a:xfrm>
        </p:spPr>
        <p:txBody>
          <a:bodyPr>
            <a:normAutofit/>
          </a:bodyPr>
          <a:lstStyle/>
          <a:p>
            <a:r>
              <a:rPr lang="en-US" b="1" dirty="0"/>
              <a:t>No-till can increase dissolved P loss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AC3B4-72B6-438F-8455-580E58043DDF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E22F4-DD70-4A1E-AAB4-FFFC14E81639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55B5C-1172-423D-8E05-1203823F7692}"/>
              </a:ext>
            </a:extLst>
          </p:cNvPr>
          <p:cNvSpPr txBox="1"/>
          <p:nvPr/>
        </p:nvSpPr>
        <p:spPr>
          <a:xfrm>
            <a:off x="5114959" y="588009"/>
            <a:ext cx="3943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Dissolved P entering Lake Erie</a:t>
            </a:r>
          </a:p>
        </p:txBody>
      </p:sp>
      <p:pic>
        <p:nvPicPr>
          <p:cNvPr id="9" name="Content Placeholder 7" descr="Manage DP2.WMF">
            <a:extLst>
              <a:ext uri="{FF2B5EF4-FFF2-40B4-BE49-F238E27FC236}">
                <a16:creationId xmlns:a16="http://schemas.microsoft.com/office/drawing/2014/main" id="{2E1F1EFE-E67B-46D9-B114-4821B47A3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" y="1071395"/>
            <a:ext cx="4823460" cy="378986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25F843-A0AE-4089-A09D-3B5A50E53EF2}"/>
              </a:ext>
            </a:extLst>
          </p:cNvPr>
          <p:cNvSpPr txBox="1"/>
          <p:nvPr/>
        </p:nvSpPr>
        <p:spPr>
          <a:xfrm>
            <a:off x="37066" y="633836"/>
            <a:ext cx="4327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Effect of tillage on dissolved P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A3016-17D3-4039-922E-8571A7F51BD9}"/>
              </a:ext>
            </a:extLst>
          </p:cNvPr>
          <p:cNvSpPr txBox="1"/>
          <p:nvPr/>
        </p:nvSpPr>
        <p:spPr>
          <a:xfrm>
            <a:off x="321301" y="4752440"/>
            <a:ext cx="3161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Data from the MANAGE v3 database (</a:t>
            </a:r>
            <a:r>
              <a:rPr lang="en-US" sz="900" dirty="0" err="1"/>
              <a:t>Harmel</a:t>
            </a:r>
            <a:r>
              <a:rPr lang="en-US" sz="900" dirty="0"/>
              <a:t> et al., 2008)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2334" y="2428711"/>
            <a:ext cx="3657600" cy="259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0"/>
          <a:stretch/>
        </p:blipFill>
        <p:spPr bwMode="auto">
          <a:xfrm>
            <a:off x="5422601" y="991166"/>
            <a:ext cx="3575828" cy="14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1A3016-17D3-4039-922E-8571A7F51BD9}"/>
              </a:ext>
            </a:extLst>
          </p:cNvPr>
          <p:cNvSpPr txBox="1"/>
          <p:nvPr/>
        </p:nvSpPr>
        <p:spPr>
          <a:xfrm>
            <a:off x="7778551" y="490770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(Stow et al., 2015)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1A3016-17D3-4039-922E-8571A7F51BD9}"/>
              </a:ext>
            </a:extLst>
          </p:cNvPr>
          <p:cNvSpPr txBox="1"/>
          <p:nvPr/>
        </p:nvSpPr>
        <p:spPr>
          <a:xfrm>
            <a:off x="7537547" y="1280559"/>
            <a:ext cx="12955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50000"/>
                  </a:schemeClr>
                </a:solidFill>
              </a:rPr>
              <a:t>decreasing sediment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A3016-17D3-4039-922E-8571A7F51BD9}"/>
              </a:ext>
            </a:extLst>
          </p:cNvPr>
          <p:cNvSpPr txBox="1"/>
          <p:nvPr/>
        </p:nvSpPr>
        <p:spPr>
          <a:xfrm>
            <a:off x="6889773" y="2580604"/>
            <a:ext cx="19255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50000"/>
                  </a:schemeClr>
                </a:solidFill>
              </a:rPr>
              <a:t>decreasing then plateau total 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1A3016-17D3-4039-922E-8571A7F51BD9}"/>
              </a:ext>
            </a:extLst>
          </p:cNvPr>
          <p:cNvSpPr txBox="1"/>
          <p:nvPr/>
        </p:nvSpPr>
        <p:spPr>
          <a:xfrm>
            <a:off x="6629839" y="3905737"/>
            <a:ext cx="2297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50000"/>
                  </a:schemeClr>
                </a:solidFill>
              </a:rPr>
              <a:t>decreasing then increasing dissolved P</a:t>
            </a:r>
          </a:p>
        </p:txBody>
      </p:sp>
    </p:spTree>
    <p:extLst>
      <p:ext uri="{BB962C8B-B14F-4D97-AF65-F5344CB8AC3E}">
        <p14:creationId xmlns:p14="http://schemas.microsoft.com/office/powerpoint/2010/main" val="1679879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032F7-E677-4D92-9AB7-8B8D7687B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774837"/>
            <a:ext cx="3868340" cy="61793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Potential Mechanisms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60810" y="1402541"/>
            <a:ext cx="4229528" cy="3352224"/>
          </a:xfrm>
        </p:spPr>
        <p:txBody>
          <a:bodyPr>
            <a:noAutofit/>
          </a:bodyPr>
          <a:lstStyle/>
          <a:p>
            <a:r>
              <a:rPr lang="en-US" sz="1950" b="1" dirty="0"/>
              <a:t>Soil stratification due to less soil mixing:</a:t>
            </a:r>
            <a:endParaRPr lang="en-US" sz="1950" dirty="0"/>
          </a:p>
          <a:p>
            <a:r>
              <a:rPr lang="en-US" sz="1950" b="1" dirty="0"/>
              <a:t>Surface P loading </a:t>
            </a:r>
            <a:r>
              <a:rPr lang="en-US" sz="1950" dirty="0"/>
              <a:t>due to increased broadcast P fertilizer application and accumulation of plant residues</a:t>
            </a:r>
          </a:p>
          <a:p>
            <a:r>
              <a:rPr lang="en-US" sz="1950" b="1" dirty="0"/>
              <a:t>Lysed plant and microbial </a:t>
            </a:r>
            <a:r>
              <a:rPr lang="en-US" sz="1950" dirty="0"/>
              <a:t>cells from freeze/dry, termination methods, and wet/dry periods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338" y="1211200"/>
            <a:ext cx="2089404" cy="1489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716" r="18313"/>
          <a:stretch/>
        </p:blipFill>
        <p:spPr>
          <a:xfrm>
            <a:off x="6134406" y="1543050"/>
            <a:ext cx="1671231" cy="1327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589" y="2440756"/>
            <a:ext cx="2090068" cy="2033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1AFDCA-444B-470B-9176-CC7616700513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No-till can increase dissolved P loss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0CCD5F-FDF6-43E4-AB94-97036CDF3A64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80456F-E700-4527-B852-834A6E6F0698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45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29842" y="1392772"/>
            <a:ext cx="3868340" cy="32494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Increased SOM and microbial activity could </a:t>
            </a:r>
            <a:r>
              <a:rPr lang="en-US" b="1" dirty="0"/>
              <a:t>augment mineralization </a:t>
            </a:r>
            <a:r>
              <a:rPr lang="en-US" dirty="0"/>
              <a:t>efficiency</a:t>
            </a:r>
          </a:p>
          <a:p>
            <a:r>
              <a:rPr lang="en-US" dirty="0"/>
              <a:t>Gonzalez-Chavez et al. (2010) found no-till increased proteins related to </a:t>
            </a:r>
            <a:r>
              <a:rPr lang="en-US" dirty="0" err="1"/>
              <a:t>arbuscular</a:t>
            </a:r>
            <a:r>
              <a:rPr lang="en-US" dirty="0"/>
              <a:t> </a:t>
            </a:r>
            <a:r>
              <a:rPr lang="en-US" dirty="0" err="1"/>
              <a:t>mycorrhizal</a:t>
            </a:r>
            <a:r>
              <a:rPr lang="en-US" dirty="0"/>
              <a:t> fungi by 43%, doubled microbial biomass C and N and increased microbial biomass P by 250%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332" y="1392771"/>
            <a:ext cx="3887391" cy="27634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organic P compounds (30-65% of total P) can be more labile than </a:t>
            </a:r>
            <a:r>
              <a:rPr lang="en-US" dirty="0" err="1"/>
              <a:t>ortho</a:t>
            </a:r>
            <a:r>
              <a:rPr lang="en-US" dirty="0"/>
              <a:t>-P while other can compete for sorption sites </a:t>
            </a:r>
          </a:p>
          <a:p>
            <a:r>
              <a:rPr lang="en-US" dirty="0"/>
              <a:t>This could lead to </a:t>
            </a:r>
            <a:r>
              <a:rPr lang="en-US" b="1" dirty="0"/>
              <a:t>increased soluble </a:t>
            </a:r>
            <a:r>
              <a:rPr lang="en-US" b="1" dirty="0" err="1"/>
              <a:t>ortho</a:t>
            </a:r>
            <a:r>
              <a:rPr lang="en-US" b="1" dirty="0"/>
              <a:t>-P and bioavailable organic P </a:t>
            </a:r>
            <a:r>
              <a:rPr lang="en-US" dirty="0"/>
              <a:t>in solution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26" y="3768010"/>
            <a:ext cx="1445895" cy="1186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26" y="4115176"/>
            <a:ext cx="1320899" cy="881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23709" y="4087882"/>
            <a:ext cx="810500" cy="1021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B0A5C6-B54F-45AF-BA15-6CD16F59CFB9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No-till can increase dissolved P loss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28E7-DF26-40A3-912B-91A5DEF649A6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7F19BE-9314-48ED-AE5F-0D63C22832AF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08493FB-41DA-46DB-A6F4-71CFB72E2F69}"/>
              </a:ext>
            </a:extLst>
          </p:cNvPr>
          <p:cNvSpPr txBox="1">
            <a:spLocks/>
          </p:cNvSpPr>
          <p:nvPr/>
        </p:nvSpPr>
        <p:spPr>
          <a:xfrm>
            <a:off x="629842" y="774837"/>
            <a:ext cx="3868340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Potential Mechanisms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8926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D93A64-6AE1-4BBA-A654-B2514C6E3436}"/>
              </a:ext>
            </a:extLst>
          </p:cNvPr>
          <p:cNvSpPr txBox="1">
            <a:spLocks/>
          </p:cNvSpPr>
          <p:nvPr/>
        </p:nvSpPr>
        <p:spPr>
          <a:xfrm>
            <a:off x="1485900" y="17334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300" dirty="0">
                <a:solidFill>
                  <a:sysClr val="windowText" lastClr="000000"/>
                </a:solidFill>
                <a:latin typeface="Calibri"/>
              </a:rPr>
              <a:t>Biology and Nutrient Cycling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1674C4-BB2B-4463-ACF1-E4727D013D02}"/>
              </a:ext>
            </a:extLst>
          </p:cNvPr>
          <p:cNvSpPr txBox="1">
            <a:spLocks/>
          </p:cNvSpPr>
          <p:nvPr/>
        </p:nvSpPr>
        <p:spPr>
          <a:xfrm>
            <a:off x="342900" y="1200150"/>
            <a:ext cx="4229100" cy="36576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Nutrients (Nitrogen and Phosphorus)</a:t>
            </a:r>
          </a:p>
          <a:p>
            <a:pPr marL="557213" lvl="1" indent="-214313" defTabSz="6858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Nutrients released by decomposers</a:t>
            </a:r>
          </a:p>
          <a:p>
            <a:pPr marL="557213" lvl="1" indent="-214313" defTabSz="6858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Organisms = slow release fertilizer</a:t>
            </a:r>
          </a:p>
          <a:p>
            <a:pPr marL="857250" lvl="2" indent="-171450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Excess nutrients excreted </a:t>
            </a:r>
          </a:p>
          <a:p>
            <a:pPr marL="857250" lvl="2" indent="-171450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Nutrients released from organism upon death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61E54-6F9F-4B71-982A-D96DD82D3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933" y="1200150"/>
            <a:ext cx="4128804" cy="3253863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</p:pic>
    </p:spTree>
    <p:extLst>
      <p:ext uri="{BB962C8B-B14F-4D97-AF65-F5344CB8AC3E}">
        <p14:creationId xmlns:p14="http://schemas.microsoft.com/office/powerpoint/2010/main" val="189624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282B-D96A-4B49-A4B1-D51B2304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A5EE9E-6FF5-4E03-BA59-AA38F80F1E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1120752"/>
            <a:ext cx="6857999" cy="389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29F08A5-781D-4957-B782-CA496F22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68" y="132736"/>
            <a:ext cx="3028949" cy="264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0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4FF4-D895-467B-8BD8-30882EA7FC44}"/>
              </a:ext>
            </a:extLst>
          </p:cNvPr>
          <p:cNvSpPr txBox="1">
            <a:spLocks/>
          </p:cNvSpPr>
          <p:nvPr/>
        </p:nvSpPr>
        <p:spPr>
          <a:xfrm>
            <a:off x="1485900" y="20002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 dirty="0">
                <a:solidFill>
                  <a:prstClr val="black"/>
                </a:solidFill>
                <a:latin typeface="Trebuchet MS" panose="020B0603020202020204"/>
              </a:rPr>
              <a:t>Biology and Carbon Cycling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C4090-52D9-45FE-856E-D270494DC331}"/>
              </a:ext>
            </a:extLst>
          </p:cNvPr>
          <p:cNvSpPr txBox="1">
            <a:spLocks/>
          </p:cNvSpPr>
          <p:nvPr/>
        </p:nvSpPr>
        <p:spPr>
          <a:xfrm>
            <a:off x="228600" y="1085850"/>
            <a:ext cx="4343400" cy="36576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Organic matter foundation of the soil food web</a:t>
            </a:r>
          </a:p>
          <a:p>
            <a:pPr marL="257175" indent="-257175" defTabSz="685800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Transformed through soil organisms</a:t>
            </a:r>
          </a:p>
          <a:p>
            <a:pPr marL="257175" indent="-257175" defTabSz="685800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Organisms involved in the processes of</a:t>
            </a:r>
          </a:p>
          <a:p>
            <a:pPr marL="557213" lvl="1" indent="-214313" defTabSz="685800"/>
            <a:r>
              <a:rPr lang="en-US" sz="2100" dirty="0">
                <a:solidFill>
                  <a:prstClr val="black"/>
                </a:solidFill>
                <a:latin typeface="Trebuchet MS" panose="020B0603020202020204"/>
              </a:rPr>
              <a:t>Shredding </a:t>
            </a:r>
          </a:p>
          <a:p>
            <a:pPr marL="557213" lvl="1" indent="-214313" defTabSz="685800"/>
            <a:r>
              <a:rPr lang="en-US" sz="2100" dirty="0">
                <a:solidFill>
                  <a:prstClr val="black"/>
                </a:solidFill>
                <a:latin typeface="Trebuchet MS" panose="020B0603020202020204"/>
              </a:rPr>
              <a:t>Decomposing</a:t>
            </a:r>
          </a:p>
        </p:txBody>
      </p:sp>
      <p:pic>
        <p:nvPicPr>
          <p:cNvPr id="4" name="Picture 2" descr="Image result for Soil food web images">
            <a:extLst>
              <a:ext uri="{FF2B5EF4-FFF2-40B4-BE49-F238E27FC236}">
                <a16:creationId xmlns:a16="http://schemas.microsoft.com/office/drawing/2014/main" id="{6D10C5F7-FCD3-4828-B2EC-B10A85A6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80" y="1085850"/>
            <a:ext cx="4304183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67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AF5AB9-BD27-49A4-ABAA-905B0A21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44" y="1"/>
            <a:ext cx="6829413" cy="4813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DBD83-091D-40E5-9D17-80BFDDAB75C1}"/>
              </a:ext>
            </a:extLst>
          </p:cNvPr>
          <p:cNvSpPr txBox="1"/>
          <p:nvPr/>
        </p:nvSpPr>
        <p:spPr>
          <a:xfrm>
            <a:off x="1157294" y="4839787"/>
            <a:ext cx="6829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Trebuchet MS" panose="020B0603020202020204"/>
              </a:rPr>
              <a:t>Source: https://soilhealthinstitute.org/north-american-project-to-evaluate-soil-health-measurements/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BB35B3C4-46D3-4822-8BDC-A7984A7A26A0}"/>
              </a:ext>
            </a:extLst>
          </p:cNvPr>
          <p:cNvSpPr/>
          <p:nvPr/>
        </p:nvSpPr>
        <p:spPr>
          <a:xfrm>
            <a:off x="1634436" y="440872"/>
            <a:ext cx="422508" cy="231212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0A3B0F9-0F55-45E9-8CB9-A88FFB766610}"/>
              </a:ext>
            </a:extLst>
          </p:cNvPr>
          <p:cNvSpPr/>
          <p:nvPr/>
        </p:nvSpPr>
        <p:spPr>
          <a:xfrm>
            <a:off x="1634436" y="2752997"/>
            <a:ext cx="422508" cy="12968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A637D03-7681-4973-A2D5-DEB0DB39D2C3}"/>
              </a:ext>
            </a:extLst>
          </p:cNvPr>
          <p:cNvSpPr/>
          <p:nvPr/>
        </p:nvSpPr>
        <p:spPr>
          <a:xfrm>
            <a:off x="1634436" y="4049854"/>
            <a:ext cx="422508" cy="7065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BD81E-F0A3-4CD3-A1B1-862DD9B491D9}"/>
              </a:ext>
            </a:extLst>
          </p:cNvPr>
          <p:cNvSpPr txBox="1"/>
          <p:nvPr/>
        </p:nvSpPr>
        <p:spPr>
          <a:xfrm>
            <a:off x="656304" y="1458435"/>
            <a:ext cx="899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Chemical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DA6AE7-D1D9-4450-AB28-737EDB0279E0}"/>
              </a:ext>
            </a:extLst>
          </p:cNvPr>
          <p:cNvSpPr txBox="1"/>
          <p:nvPr/>
        </p:nvSpPr>
        <p:spPr>
          <a:xfrm>
            <a:off x="656304" y="3262925"/>
            <a:ext cx="800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Physical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C7474-B870-41C6-AAD4-A5A2614627F0}"/>
              </a:ext>
            </a:extLst>
          </p:cNvPr>
          <p:cNvSpPr txBox="1"/>
          <p:nvPr/>
        </p:nvSpPr>
        <p:spPr>
          <a:xfrm>
            <a:off x="606555" y="4264604"/>
            <a:ext cx="933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Biological</a:t>
            </a:r>
          </a:p>
        </p:txBody>
      </p:sp>
    </p:spTree>
    <p:extLst>
      <p:ext uri="{BB962C8B-B14F-4D97-AF65-F5344CB8AC3E}">
        <p14:creationId xmlns:p14="http://schemas.microsoft.com/office/powerpoint/2010/main" val="1044348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EA0D1-2164-4B6D-A339-ECC5FE3AD9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19126" y="192764"/>
            <a:ext cx="6115050" cy="1485899"/>
          </a:xfrm>
        </p:spPr>
        <p:txBody>
          <a:bodyPr/>
          <a:lstStyle/>
          <a:p>
            <a:r>
              <a:rPr lang="en-US" sz="33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Kansas Agricultural Watershed Field Laboratory</a:t>
            </a:r>
            <a:endParaRPr lang="en-US" sz="3375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00275" y="1884832"/>
            <a:ext cx="4800600" cy="177180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ヒラギノ角ゴ Pro W3" charset="0"/>
                <a:cs typeface="Calibri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Calibri" charset="0"/>
                <a:cs typeface="Calibri" pitchFamily="34" charset="0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Calibri" charset="0"/>
                <a:cs typeface="Calibri" pitchFamily="34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Calibri" charset="0"/>
                <a:cs typeface="Calibri" pitchFamily="34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Calibri" charset="0"/>
                <a:cs typeface="Calibri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Graduate Student: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David Abel, Elliott Carver, and Laura Starr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Faculty: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Nathan Nelson, Kraig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Roozeboom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Gerard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Kluitenberg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Peter Tomlinson,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DeAnn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Presley and Jeff Williams</a:t>
            </a:r>
          </a:p>
        </p:txBody>
      </p:sp>
      <p:pic>
        <p:nvPicPr>
          <p:cNvPr id="10" name="Picture 211" descr="C:\Users\ptomlin\Downloads\WhiteBackWith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203061"/>
            <a:ext cx="1099371" cy="6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FB0F81-7C09-4372-B4C7-BA3418D0C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03" y="4181562"/>
            <a:ext cx="1173474" cy="649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84AF9-2200-4772-A2E4-73AC1EF95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554" y="4237220"/>
            <a:ext cx="824072" cy="538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3850A3-376E-403E-925E-38285D9A34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30" y="4237219"/>
            <a:ext cx="785434" cy="606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639AE-E83D-4EBB-A7BC-00E22CEEF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869" y="4331151"/>
            <a:ext cx="1340295" cy="41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809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Cover crop effects on runoff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750" y="1222297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4125" y="1181122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0619F0-5100-40F1-A531-0AF9FF3C3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3" r="5413"/>
          <a:stretch/>
        </p:blipFill>
        <p:spPr>
          <a:xfrm>
            <a:off x="124125" y="1656619"/>
            <a:ext cx="4466120" cy="3305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8DD91-8786-475A-BD63-A8A1EF873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880" y="1431038"/>
            <a:ext cx="4466120" cy="371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80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5A8727-39A2-463E-9CA2-CDC16D29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" y="1109645"/>
            <a:ext cx="5576615" cy="3494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030F9-C59E-48D6-A2E5-EC7E9D8DE1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4" r="8910"/>
          <a:stretch/>
        </p:blipFill>
        <p:spPr>
          <a:xfrm>
            <a:off x="5527372" y="1020867"/>
            <a:ext cx="173017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D4392-5A51-4B51-A3A1-F988E99F35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9" r="12895"/>
          <a:stretch/>
        </p:blipFill>
        <p:spPr>
          <a:xfrm>
            <a:off x="7323219" y="1029105"/>
            <a:ext cx="1730170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F1B970-BFF7-483F-A982-47076B63CE78}"/>
              </a:ext>
            </a:extLst>
          </p:cNvPr>
          <p:cNvSpPr txBox="1"/>
          <p:nvPr/>
        </p:nvSpPr>
        <p:spPr>
          <a:xfrm>
            <a:off x="3238184" y="2140863"/>
            <a:ext cx="207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decreased erosion more than </a:t>
            </a:r>
            <a:r>
              <a:rPr lang="en-US" sz="3200" dirty="0"/>
              <a:t>65%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2E6A24-C461-478A-9ED4-B83E6AF8A784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Cover crop effects on sediment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39A866-3707-414A-9538-514E30EAAC9B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DABC26-B8B8-4C55-8647-DCE4E0552EDC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7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0723" y="952181"/>
            <a:ext cx="7978877" cy="3394472"/>
          </a:xfrm>
        </p:spPr>
        <p:txBody>
          <a:bodyPr>
            <a:normAutofit/>
          </a:bodyPr>
          <a:lstStyle/>
          <a:p>
            <a:r>
              <a:rPr lang="en-US" dirty="0"/>
              <a:t>Terraces and Terrace Maintenance</a:t>
            </a:r>
          </a:p>
          <a:p>
            <a:r>
              <a:rPr lang="en-US" dirty="0"/>
              <a:t>Waterways</a:t>
            </a:r>
          </a:p>
          <a:p>
            <a:r>
              <a:rPr lang="en-US" dirty="0"/>
              <a:t>Sediment basins for tile outlet terraces</a:t>
            </a:r>
          </a:p>
          <a:p>
            <a:endParaRPr lang="en-US" dirty="0"/>
          </a:p>
          <a:p>
            <a:r>
              <a:rPr lang="en-US" dirty="0"/>
              <a:t>Design Standards</a:t>
            </a:r>
          </a:p>
          <a:p>
            <a:pPr lvl="1"/>
            <a:r>
              <a:rPr lang="en-US" dirty="0"/>
              <a:t>Rainfall amount</a:t>
            </a:r>
          </a:p>
          <a:p>
            <a:pPr lvl="1"/>
            <a:r>
              <a:rPr lang="en-US" dirty="0"/>
              <a:t>Duration</a:t>
            </a:r>
          </a:p>
          <a:p>
            <a:pPr lvl="1"/>
            <a:r>
              <a:rPr lang="en-US" dirty="0"/>
              <a:t>Intensity of events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71" y="2814910"/>
            <a:ext cx="3801781" cy="25180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79964F1-138C-44FC-AA2C-0B7D07CC63CF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Structural Conservation Practice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4924C4-03FE-4371-A1CA-75BB639710F9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83C57-51FD-4578-967C-A99180B5094A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A534D-1530-4281-A9AE-93E8E4F56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84" y="3679025"/>
            <a:ext cx="3429000" cy="2286000"/>
          </a:xfrm>
          <a:prstGeom prst="rect">
            <a:avLst/>
          </a:prstGeom>
        </p:spPr>
      </p:pic>
      <p:pic>
        <p:nvPicPr>
          <p:cNvPr id="6" name="Picture 5" descr="Runoff Close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7620" y="1202257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2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81CF68-0D38-416C-9857-EB35CB9994F5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Cover crop effects on labile and total 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316F2-48DD-4395-A976-9C9D4A0A8872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B56031-FAC8-48B9-8DCA-00D12ECCFABE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40B46-783C-40EF-BEF8-7BBFAA33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86" y="646965"/>
            <a:ext cx="8031678" cy="44259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A7FFDC-1E49-4462-B402-DB846A2D2984}"/>
              </a:ext>
            </a:extLst>
          </p:cNvPr>
          <p:cNvSpPr/>
          <p:nvPr/>
        </p:nvSpPr>
        <p:spPr>
          <a:xfrm>
            <a:off x="762000" y="4450080"/>
            <a:ext cx="34290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7D3628-8004-4425-926A-09027F721D3D}"/>
              </a:ext>
            </a:extLst>
          </p:cNvPr>
          <p:cNvSpPr/>
          <p:nvPr/>
        </p:nvSpPr>
        <p:spPr>
          <a:xfrm>
            <a:off x="4853940" y="4414520"/>
            <a:ext cx="34290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69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81CF68-0D38-416C-9857-EB35CB9994F5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Cover crop effects on soil biological indicators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316F2-48DD-4395-A976-9C9D4A0A8872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B56031-FAC8-48B9-8DCA-00D12ECCFABE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A823F-C6AA-40C4-AD6B-3BFF8C3E0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81" t="-1731" r="20685" b="-1943"/>
          <a:stretch/>
        </p:blipFill>
        <p:spPr>
          <a:xfrm>
            <a:off x="221781" y="670360"/>
            <a:ext cx="6382219" cy="4461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24D1CC-71C0-4A70-80DC-87174BDC1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506" y="1449289"/>
            <a:ext cx="2318219" cy="24259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4691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1F85A2-B268-488F-9CF4-144CCEF92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" t="1826" r="507" b="1759"/>
          <a:stretch/>
        </p:blipFill>
        <p:spPr>
          <a:xfrm>
            <a:off x="129874" y="1960875"/>
            <a:ext cx="5592819" cy="3038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AA664-10DF-4854-A6E9-98C1ABEF9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" t="6689" r="1602" b="2651"/>
          <a:stretch/>
        </p:blipFill>
        <p:spPr>
          <a:xfrm>
            <a:off x="5186376" y="915130"/>
            <a:ext cx="3957624" cy="23919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81CF68-0D38-416C-9857-EB35CB9994F5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Cover crop effects on soil biological indicators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316F2-48DD-4395-A976-9C9D4A0A8872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B56031-FAC8-48B9-8DCA-00D12ECCFABE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79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29A0E1-DFC8-4EEC-A780-2AE40FB6C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3" y="853028"/>
            <a:ext cx="6410045" cy="40806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C516AA-B2A3-480A-903A-DEE09FB76E97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Cover crop effects on form of P loss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EFE6E-B67E-46AF-86DE-3CEC61565945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4A8BF6-E553-440D-A132-E69E779CE121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F3465-C970-4922-88D4-E4997877E968}"/>
              </a:ext>
            </a:extLst>
          </p:cNvPr>
          <p:cNvSpPr txBox="1"/>
          <p:nvPr/>
        </p:nvSpPr>
        <p:spPr>
          <a:xfrm>
            <a:off x="6507488" y="1846820"/>
            <a:ext cx="2382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Increased dissolved P</a:t>
            </a:r>
          </a:p>
          <a:p>
            <a:r>
              <a:rPr lang="en-US" sz="3200" dirty="0"/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3451061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BF72DD-6F0A-4EFA-9D4C-77F8C0370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07" y="799070"/>
            <a:ext cx="6477573" cy="41346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512209-C1CA-4AB3-9F31-431C786D9579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Fertilizer management effects on P loss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3137C-9227-401D-8015-DDBF8224BF49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5134F-DB65-412D-9A41-87A15CEE8303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60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043" y="730732"/>
            <a:ext cx="4251180" cy="3939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77" y="949930"/>
            <a:ext cx="4694847" cy="4011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98212-742D-4294-9B08-855AF210297C}"/>
              </a:ext>
            </a:extLst>
          </p:cNvPr>
          <p:cNvSpPr txBox="1"/>
          <p:nvPr/>
        </p:nvSpPr>
        <p:spPr>
          <a:xfrm>
            <a:off x="6945385" y="2647781"/>
            <a:ext cx="960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Fall 2017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83400C-D792-4C7F-9C3C-6382DDE038D7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Fertilizer management effects on soil test 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CD7420-AA09-489C-8756-8461E8A507FD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F9EF94-2850-4302-8177-B7F44EDDF2BF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3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169A32-DF97-4AB5-A302-2CAA1FC9E1D1}"/>
              </a:ext>
            </a:extLst>
          </p:cNvPr>
          <p:cNvSpPr/>
          <p:nvPr/>
        </p:nvSpPr>
        <p:spPr>
          <a:xfrm>
            <a:off x="560070" y="1943100"/>
            <a:ext cx="6286500" cy="2811780"/>
          </a:xfrm>
          <a:custGeom>
            <a:avLst/>
            <a:gdLst>
              <a:gd name="connsiteX0" fmla="*/ 262890 w 6377940"/>
              <a:gd name="connsiteY0" fmla="*/ 0 h 2811780"/>
              <a:gd name="connsiteX1" fmla="*/ 11430 w 6377940"/>
              <a:gd name="connsiteY1" fmla="*/ 11430 h 2811780"/>
              <a:gd name="connsiteX2" fmla="*/ 0 w 6377940"/>
              <a:gd name="connsiteY2" fmla="*/ 2811780 h 2811780"/>
              <a:gd name="connsiteX3" fmla="*/ 6377940 w 6377940"/>
              <a:gd name="connsiteY3" fmla="*/ 2800350 h 2811780"/>
              <a:gd name="connsiteX4" fmla="*/ 6366510 w 6377940"/>
              <a:gd name="connsiteY4" fmla="*/ 2434590 h 2811780"/>
              <a:gd name="connsiteX5" fmla="*/ 2754630 w 6377940"/>
              <a:gd name="connsiteY5" fmla="*/ 1177290 h 2811780"/>
              <a:gd name="connsiteX6" fmla="*/ 754380 w 6377940"/>
              <a:gd name="connsiteY6" fmla="*/ 365760 h 2811780"/>
              <a:gd name="connsiteX7" fmla="*/ 262890 w 6377940"/>
              <a:gd name="connsiteY7" fmla="*/ 0 h 281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7940" h="2811780">
                <a:moveTo>
                  <a:pt x="262890" y="0"/>
                </a:moveTo>
                <a:lnTo>
                  <a:pt x="11430" y="11430"/>
                </a:lnTo>
                <a:lnTo>
                  <a:pt x="0" y="2811780"/>
                </a:lnTo>
                <a:lnTo>
                  <a:pt x="6377940" y="2800350"/>
                </a:lnTo>
                <a:lnTo>
                  <a:pt x="6366510" y="2434590"/>
                </a:lnTo>
                <a:lnTo>
                  <a:pt x="2754630" y="1177290"/>
                </a:lnTo>
                <a:lnTo>
                  <a:pt x="754380" y="365760"/>
                </a:lnTo>
                <a:lnTo>
                  <a:pt x="26289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BAF2CBD-E887-4667-8064-2BB1500928AF}"/>
              </a:ext>
            </a:extLst>
          </p:cNvPr>
          <p:cNvSpPr/>
          <p:nvPr/>
        </p:nvSpPr>
        <p:spPr>
          <a:xfrm>
            <a:off x="696800" y="2128170"/>
            <a:ext cx="6069759" cy="2383774"/>
          </a:xfrm>
          <a:custGeom>
            <a:avLst/>
            <a:gdLst>
              <a:gd name="connsiteX0" fmla="*/ 0 w 3621974"/>
              <a:gd name="connsiteY0" fmla="*/ 0 h 1591666"/>
              <a:gd name="connsiteX1" fmla="*/ 95003 w 3621974"/>
              <a:gd name="connsiteY1" fmla="*/ 23751 h 1591666"/>
              <a:gd name="connsiteX2" fmla="*/ 130629 w 3621974"/>
              <a:gd name="connsiteY2" fmla="*/ 47502 h 1591666"/>
              <a:gd name="connsiteX3" fmla="*/ 178130 w 3621974"/>
              <a:gd name="connsiteY3" fmla="*/ 59377 h 1591666"/>
              <a:gd name="connsiteX4" fmla="*/ 213756 w 3621974"/>
              <a:gd name="connsiteY4" fmla="*/ 71252 h 1591666"/>
              <a:gd name="connsiteX5" fmla="*/ 296883 w 3621974"/>
              <a:gd name="connsiteY5" fmla="*/ 95003 h 1591666"/>
              <a:gd name="connsiteX6" fmla="*/ 344384 w 3621974"/>
              <a:gd name="connsiteY6" fmla="*/ 106878 h 1591666"/>
              <a:gd name="connsiteX7" fmla="*/ 522514 w 3621974"/>
              <a:gd name="connsiteY7" fmla="*/ 154380 h 1591666"/>
              <a:gd name="connsiteX8" fmla="*/ 558140 w 3621974"/>
              <a:gd name="connsiteY8" fmla="*/ 178130 h 1591666"/>
              <a:gd name="connsiteX9" fmla="*/ 581891 w 3621974"/>
              <a:gd name="connsiteY9" fmla="*/ 213756 h 1591666"/>
              <a:gd name="connsiteX10" fmla="*/ 665018 w 3621974"/>
              <a:gd name="connsiteY10" fmla="*/ 237507 h 1591666"/>
              <a:gd name="connsiteX11" fmla="*/ 700644 w 3621974"/>
              <a:gd name="connsiteY11" fmla="*/ 261258 h 1591666"/>
              <a:gd name="connsiteX12" fmla="*/ 771896 w 3621974"/>
              <a:gd name="connsiteY12" fmla="*/ 296884 h 1591666"/>
              <a:gd name="connsiteX13" fmla="*/ 807522 w 3621974"/>
              <a:gd name="connsiteY13" fmla="*/ 368136 h 1591666"/>
              <a:gd name="connsiteX14" fmla="*/ 878774 w 3621974"/>
              <a:gd name="connsiteY14" fmla="*/ 403762 h 1591666"/>
              <a:gd name="connsiteX15" fmla="*/ 914400 w 3621974"/>
              <a:gd name="connsiteY15" fmla="*/ 427512 h 1591666"/>
              <a:gd name="connsiteX16" fmla="*/ 961901 w 3621974"/>
              <a:gd name="connsiteY16" fmla="*/ 498764 h 1591666"/>
              <a:gd name="connsiteX17" fmla="*/ 1033153 w 3621974"/>
              <a:gd name="connsiteY17" fmla="*/ 546265 h 1591666"/>
              <a:gd name="connsiteX18" fmla="*/ 1436914 w 3621974"/>
              <a:gd name="connsiteY18" fmla="*/ 581891 h 1591666"/>
              <a:gd name="connsiteX19" fmla="*/ 1472540 w 3621974"/>
              <a:gd name="connsiteY19" fmla="*/ 593767 h 1591666"/>
              <a:gd name="connsiteX20" fmla="*/ 1508166 w 3621974"/>
              <a:gd name="connsiteY20" fmla="*/ 617517 h 1591666"/>
              <a:gd name="connsiteX21" fmla="*/ 1591293 w 3621974"/>
              <a:gd name="connsiteY21" fmla="*/ 641268 h 1591666"/>
              <a:gd name="connsiteX22" fmla="*/ 1662545 w 3621974"/>
              <a:gd name="connsiteY22" fmla="*/ 665019 h 1591666"/>
              <a:gd name="connsiteX23" fmla="*/ 1698171 w 3621974"/>
              <a:gd name="connsiteY23" fmla="*/ 676894 h 1591666"/>
              <a:gd name="connsiteX24" fmla="*/ 1816925 w 3621974"/>
              <a:gd name="connsiteY24" fmla="*/ 712520 h 1591666"/>
              <a:gd name="connsiteX25" fmla="*/ 1852551 w 3621974"/>
              <a:gd name="connsiteY25" fmla="*/ 724395 h 1591666"/>
              <a:gd name="connsiteX26" fmla="*/ 1900052 w 3621974"/>
              <a:gd name="connsiteY26" fmla="*/ 795647 h 1591666"/>
              <a:gd name="connsiteX27" fmla="*/ 1935678 w 3621974"/>
              <a:gd name="connsiteY27" fmla="*/ 866899 h 1591666"/>
              <a:gd name="connsiteX28" fmla="*/ 2006930 w 3621974"/>
              <a:gd name="connsiteY28" fmla="*/ 914400 h 1591666"/>
              <a:gd name="connsiteX29" fmla="*/ 2042556 w 3621974"/>
              <a:gd name="connsiteY29" fmla="*/ 926276 h 1591666"/>
              <a:gd name="connsiteX30" fmla="*/ 2125683 w 3621974"/>
              <a:gd name="connsiteY30" fmla="*/ 950026 h 1591666"/>
              <a:gd name="connsiteX31" fmla="*/ 2161309 w 3621974"/>
              <a:gd name="connsiteY31" fmla="*/ 973777 h 1591666"/>
              <a:gd name="connsiteX32" fmla="*/ 2232561 w 3621974"/>
              <a:gd name="connsiteY32" fmla="*/ 997528 h 1591666"/>
              <a:gd name="connsiteX33" fmla="*/ 2268187 w 3621974"/>
              <a:gd name="connsiteY33" fmla="*/ 1009403 h 1591666"/>
              <a:gd name="connsiteX34" fmla="*/ 2410691 w 3621974"/>
              <a:gd name="connsiteY34" fmla="*/ 1033154 h 1591666"/>
              <a:gd name="connsiteX35" fmla="*/ 2600696 w 3621974"/>
              <a:gd name="connsiteY35" fmla="*/ 1056904 h 1591666"/>
              <a:gd name="connsiteX36" fmla="*/ 2755075 w 3621974"/>
              <a:gd name="connsiteY36" fmla="*/ 1080655 h 1591666"/>
              <a:gd name="connsiteX37" fmla="*/ 2826327 w 3621974"/>
              <a:gd name="connsiteY37" fmla="*/ 1116281 h 1591666"/>
              <a:gd name="connsiteX38" fmla="*/ 2897579 w 3621974"/>
              <a:gd name="connsiteY38" fmla="*/ 1151907 h 1591666"/>
              <a:gd name="connsiteX39" fmla="*/ 2968831 w 3621974"/>
              <a:gd name="connsiteY39" fmla="*/ 1199408 h 1591666"/>
              <a:gd name="connsiteX40" fmla="*/ 3040083 w 3621974"/>
              <a:gd name="connsiteY40" fmla="*/ 1235034 h 1591666"/>
              <a:gd name="connsiteX41" fmla="*/ 3123210 w 3621974"/>
              <a:gd name="connsiteY41" fmla="*/ 1330037 h 1591666"/>
              <a:gd name="connsiteX42" fmla="*/ 3170712 w 3621974"/>
              <a:gd name="connsiteY42" fmla="*/ 1377538 h 1591666"/>
              <a:gd name="connsiteX43" fmla="*/ 3206338 w 3621974"/>
              <a:gd name="connsiteY43" fmla="*/ 1413164 h 1591666"/>
              <a:gd name="connsiteX44" fmla="*/ 3313216 w 3621974"/>
              <a:gd name="connsiteY44" fmla="*/ 1460665 h 1591666"/>
              <a:gd name="connsiteX45" fmla="*/ 3348842 w 3621974"/>
              <a:gd name="connsiteY45" fmla="*/ 1472541 h 1591666"/>
              <a:gd name="connsiteX46" fmla="*/ 3420093 w 3621974"/>
              <a:gd name="connsiteY46" fmla="*/ 1496291 h 1591666"/>
              <a:gd name="connsiteX47" fmla="*/ 3455719 w 3621974"/>
              <a:gd name="connsiteY47" fmla="*/ 1508167 h 1591666"/>
              <a:gd name="connsiteX48" fmla="*/ 3491345 w 3621974"/>
              <a:gd name="connsiteY48" fmla="*/ 1531917 h 1591666"/>
              <a:gd name="connsiteX49" fmla="*/ 3538847 w 3621974"/>
              <a:gd name="connsiteY49" fmla="*/ 1543793 h 1591666"/>
              <a:gd name="connsiteX50" fmla="*/ 3574473 w 3621974"/>
              <a:gd name="connsiteY50" fmla="*/ 1555668 h 1591666"/>
              <a:gd name="connsiteX51" fmla="*/ 3621974 w 3621974"/>
              <a:gd name="connsiteY51" fmla="*/ 1591294 h 159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621974" h="1591666">
                <a:moveTo>
                  <a:pt x="0" y="0"/>
                </a:moveTo>
                <a:cubicBezTo>
                  <a:pt x="22579" y="4516"/>
                  <a:pt x="70661" y="11580"/>
                  <a:pt x="95003" y="23751"/>
                </a:cubicBezTo>
                <a:cubicBezTo>
                  <a:pt x="107769" y="30134"/>
                  <a:pt x="117511" y="41880"/>
                  <a:pt x="130629" y="47502"/>
                </a:cubicBezTo>
                <a:cubicBezTo>
                  <a:pt x="145630" y="53931"/>
                  <a:pt x="162437" y="54893"/>
                  <a:pt x="178130" y="59377"/>
                </a:cubicBezTo>
                <a:cubicBezTo>
                  <a:pt x="190166" y="62816"/>
                  <a:pt x="201766" y="67655"/>
                  <a:pt x="213756" y="71252"/>
                </a:cubicBezTo>
                <a:cubicBezTo>
                  <a:pt x="241358" y="79533"/>
                  <a:pt x="269081" y="87420"/>
                  <a:pt x="296883" y="95003"/>
                </a:cubicBezTo>
                <a:cubicBezTo>
                  <a:pt x="312629" y="99297"/>
                  <a:pt x="328901" y="101717"/>
                  <a:pt x="344384" y="106878"/>
                </a:cubicBezTo>
                <a:cubicBezTo>
                  <a:pt x="492112" y="156120"/>
                  <a:pt x="383960" y="134585"/>
                  <a:pt x="522514" y="154380"/>
                </a:cubicBezTo>
                <a:cubicBezTo>
                  <a:pt x="534389" y="162297"/>
                  <a:pt x="548048" y="168038"/>
                  <a:pt x="558140" y="178130"/>
                </a:cubicBezTo>
                <a:cubicBezTo>
                  <a:pt x="568232" y="188222"/>
                  <a:pt x="570746" y="204840"/>
                  <a:pt x="581891" y="213756"/>
                </a:cubicBezTo>
                <a:cubicBezTo>
                  <a:pt x="589637" y="219953"/>
                  <a:pt x="661911" y="236730"/>
                  <a:pt x="665018" y="237507"/>
                </a:cubicBezTo>
                <a:cubicBezTo>
                  <a:pt x="676893" y="245424"/>
                  <a:pt x="687878" y="254875"/>
                  <a:pt x="700644" y="261258"/>
                </a:cubicBezTo>
                <a:cubicBezTo>
                  <a:pt x="798976" y="310424"/>
                  <a:pt x="669796" y="228817"/>
                  <a:pt x="771896" y="296884"/>
                </a:cubicBezTo>
                <a:cubicBezTo>
                  <a:pt x="781554" y="325860"/>
                  <a:pt x="784501" y="345115"/>
                  <a:pt x="807522" y="368136"/>
                </a:cubicBezTo>
                <a:cubicBezTo>
                  <a:pt x="841552" y="402166"/>
                  <a:pt x="840143" y="384447"/>
                  <a:pt x="878774" y="403762"/>
                </a:cubicBezTo>
                <a:cubicBezTo>
                  <a:pt x="891539" y="410145"/>
                  <a:pt x="902525" y="419595"/>
                  <a:pt x="914400" y="427512"/>
                </a:cubicBezTo>
                <a:cubicBezTo>
                  <a:pt x="930234" y="451263"/>
                  <a:pt x="938150" y="482930"/>
                  <a:pt x="961901" y="498764"/>
                </a:cubicBezTo>
                <a:cubicBezTo>
                  <a:pt x="985652" y="514598"/>
                  <a:pt x="1006073" y="537238"/>
                  <a:pt x="1033153" y="546265"/>
                </a:cubicBezTo>
                <a:cubicBezTo>
                  <a:pt x="1209620" y="605088"/>
                  <a:pt x="1079386" y="569122"/>
                  <a:pt x="1436914" y="581891"/>
                </a:cubicBezTo>
                <a:cubicBezTo>
                  <a:pt x="1448789" y="585850"/>
                  <a:pt x="1461344" y="588169"/>
                  <a:pt x="1472540" y="593767"/>
                </a:cubicBezTo>
                <a:cubicBezTo>
                  <a:pt x="1485305" y="600150"/>
                  <a:pt x="1494915" y="612216"/>
                  <a:pt x="1508166" y="617517"/>
                </a:cubicBezTo>
                <a:cubicBezTo>
                  <a:pt x="1534923" y="628220"/>
                  <a:pt x="1563750" y="632793"/>
                  <a:pt x="1591293" y="641268"/>
                </a:cubicBezTo>
                <a:cubicBezTo>
                  <a:pt x="1615221" y="648631"/>
                  <a:pt x="1638794" y="657102"/>
                  <a:pt x="1662545" y="665019"/>
                </a:cubicBezTo>
                <a:cubicBezTo>
                  <a:pt x="1674420" y="668977"/>
                  <a:pt x="1686027" y="673858"/>
                  <a:pt x="1698171" y="676894"/>
                </a:cubicBezTo>
                <a:cubicBezTo>
                  <a:pt x="1769964" y="694842"/>
                  <a:pt x="1730184" y="683606"/>
                  <a:pt x="1816925" y="712520"/>
                </a:cubicBezTo>
                <a:lnTo>
                  <a:pt x="1852551" y="724395"/>
                </a:lnTo>
                <a:cubicBezTo>
                  <a:pt x="1868385" y="748146"/>
                  <a:pt x="1891026" y="768567"/>
                  <a:pt x="1900052" y="795647"/>
                </a:cubicBezTo>
                <a:cubicBezTo>
                  <a:pt x="1908523" y="821060"/>
                  <a:pt x="1914011" y="847940"/>
                  <a:pt x="1935678" y="866899"/>
                </a:cubicBezTo>
                <a:cubicBezTo>
                  <a:pt x="1957160" y="885696"/>
                  <a:pt x="1979850" y="905373"/>
                  <a:pt x="2006930" y="914400"/>
                </a:cubicBezTo>
                <a:cubicBezTo>
                  <a:pt x="2018805" y="918359"/>
                  <a:pt x="2030520" y="922837"/>
                  <a:pt x="2042556" y="926276"/>
                </a:cubicBezTo>
                <a:cubicBezTo>
                  <a:pt x="2146961" y="956107"/>
                  <a:pt x="2040244" y="921547"/>
                  <a:pt x="2125683" y="950026"/>
                </a:cubicBezTo>
                <a:cubicBezTo>
                  <a:pt x="2137558" y="957943"/>
                  <a:pt x="2148267" y="967980"/>
                  <a:pt x="2161309" y="973777"/>
                </a:cubicBezTo>
                <a:cubicBezTo>
                  <a:pt x="2184187" y="983945"/>
                  <a:pt x="2208810" y="989611"/>
                  <a:pt x="2232561" y="997528"/>
                </a:cubicBezTo>
                <a:cubicBezTo>
                  <a:pt x="2244436" y="1001486"/>
                  <a:pt x="2255912" y="1006948"/>
                  <a:pt x="2268187" y="1009403"/>
                </a:cubicBezTo>
                <a:cubicBezTo>
                  <a:pt x="2355011" y="1026767"/>
                  <a:pt x="2307583" y="1018423"/>
                  <a:pt x="2410691" y="1033154"/>
                </a:cubicBezTo>
                <a:cubicBezTo>
                  <a:pt x="2499284" y="1062684"/>
                  <a:pt x="2417330" y="1038567"/>
                  <a:pt x="2600696" y="1056904"/>
                </a:cubicBezTo>
                <a:cubicBezTo>
                  <a:pt x="2638880" y="1060722"/>
                  <a:pt x="2715380" y="1074039"/>
                  <a:pt x="2755075" y="1080655"/>
                </a:cubicBezTo>
                <a:cubicBezTo>
                  <a:pt x="2857175" y="1148722"/>
                  <a:pt x="2727995" y="1067115"/>
                  <a:pt x="2826327" y="1116281"/>
                </a:cubicBezTo>
                <a:cubicBezTo>
                  <a:pt x="2918410" y="1162322"/>
                  <a:pt x="2808032" y="1122059"/>
                  <a:pt x="2897579" y="1151907"/>
                </a:cubicBezTo>
                <a:cubicBezTo>
                  <a:pt x="2921330" y="1167741"/>
                  <a:pt x="2941751" y="1190381"/>
                  <a:pt x="2968831" y="1199408"/>
                </a:cubicBezTo>
                <a:cubicBezTo>
                  <a:pt x="3017997" y="1215798"/>
                  <a:pt x="2994041" y="1204341"/>
                  <a:pt x="3040083" y="1235034"/>
                </a:cubicBezTo>
                <a:cubicBezTo>
                  <a:pt x="3095501" y="1318161"/>
                  <a:pt x="3063833" y="1290452"/>
                  <a:pt x="3123210" y="1330037"/>
                </a:cubicBezTo>
                <a:cubicBezTo>
                  <a:pt x="3145831" y="1397897"/>
                  <a:pt x="3116424" y="1341346"/>
                  <a:pt x="3170712" y="1377538"/>
                </a:cubicBezTo>
                <a:cubicBezTo>
                  <a:pt x="3184686" y="1386854"/>
                  <a:pt x="3193436" y="1402413"/>
                  <a:pt x="3206338" y="1413164"/>
                </a:cubicBezTo>
                <a:cubicBezTo>
                  <a:pt x="3243977" y="1444530"/>
                  <a:pt x="3261431" y="1443403"/>
                  <a:pt x="3313216" y="1460665"/>
                </a:cubicBezTo>
                <a:lnTo>
                  <a:pt x="3348842" y="1472541"/>
                </a:lnTo>
                <a:lnTo>
                  <a:pt x="3420093" y="1496291"/>
                </a:lnTo>
                <a:cubicBezTo>
                  <a:pt x="3431968" y="1500250"/>
                  <a:pt x="3445303" y="1501224"/>
                  <a:pt x="3455719" y="1508167"/>
                </a:cubicBezTo>
                <a:cubicBezTo>
                  <a:pt x="3467594" y="1516084"/>
                  <a:pt x="3478227" y="1526295"/>
                  <a:pt x="3491345" y="1531917"/>
                </a:cubicBezTo>
                <a:cubicBezTo>
                  <a:pt x="3506347" y="1538346"/>
                  <a:pt x="3523154" y="1539309"/>
                  <a:pt x="3538847" y="1543793"/>
                </a:cubicBezTo>
                <a:cubicBezTo>
                  <a:pt x="3550883" y="1547232"/>
                  <a:pt x="3562598" y="1551710"/>
                  <a:pt x="3574473" y="1555668"/>
                </a:cubicBezTo>
                <a:cubicBezTo>
                  <a:pt x="3602614" y="1597881"/>
                  <a:pt x="3583951" y="1591294"/>
                  <a:pt x="3621974" y="1591294"/>
                </a:cubicBezTo>
              </a:path>
            </a:pathLst>
          </a:custGeom>
          <a:noFill/>
          <a:ln w="381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D6F99-7A8D-4545-AC7F-3A6D6904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12" y="28026"/>
            <a:ext cx="7886700" cy="616805"/>
          </a:xfrm>
        </p:spPr>
        <p:txBody>
          <a:bodyPr/>
          <a:lstStyle/>
          <a:p>
            <a:r>
              <a:rPr lang="en-US" dirty="0"/>
              <a:t>Phosphorus transport process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FEA0238-137E-4B43-82F1-FA41AC88B5EA}"/>
              </a:ext>
            </a:extLst>
          </p:cNvPr>
          <p:cNvSpPr/>
          <p:nvPr/>
        </p:nvSpPr>
        <p:spPr>
          <a:xfrm>
            <a:off x="787331" y="1948611"/>
            <a:ext cx="6069759" cy="2383774"/>
          </a:xfrm>
          <a:custGeom>
            <a:avLst/>
            <a:gdLst>
              <a:gd name="connsiteX0" fmla="*/ 0 w 3621974"/>
              <a:gd name="connsiteY0" fmla="*/ 0 h 1591666"/>
              <a:gd name="connsiteX1" fmla="*/ 95003 w 3621974"/>
              <a:gd name="connsiteY1" fmla="*/ 23751 h 1591666"/>
              <a:gd name="connsiteX2" fmla="*/ 130629 w 3621974"/>
              <a:gd name="connsiteY2" fmla="*/ 47502 h 1591666"/>
              <a:gd name="connsiteX3" fmla="*/ 178130 w 3621974"/>
              <a:gd name="connsiteY3" fmla="*/ 59377 h 1591666"/>
              <a:gd name="connsiteX4" fmla="*/ 213756 w 3621974"/>
              <a:gd name="connsiteY4" fmla="*/ 71252 h 1591666"/>
              <a:gd name="connsiteX5" fmla="*/ 296883 w 3621974"/>
              <a:gd name="connsiteY5" fmla="*/ 95003 h 1591666"/>
              <a:gd name="connsiteX6" fmla="*/ 344384 w 3621974"/>
              <a:gd name="connsiteY6" fmla="*/ 106878 h 1591666"/>
              <a:gd name="connsiteX7" fmla="*/ 522514 w 3621974"/>
              <a:gd name="connsiteY7" fmla="*/ 154380 h 1591666"/>
              <a:gd name="connsiteX8" fmla="*/ 558140 w 3621974"/>
              <a:gd name="connsiteY8" fmla="*/ 178130 h 1591666"/>
              <a:gd name="connsiteX9" fmla="*/ 581891 w 3621974"/>
              <a:gd name="connsiteY9" fmla="*/ 213756 h 1591666"/>
              <a:gd name="connsiteX10" fmla="*/ 665018 w 3621974"/>
              <a:gd name="connsiteY10" fmla="*/ 237507 h 1591666"/>
              <a:gd name="connsiteX11" fmla="*/ 700644 w 3621974"/>
              <a:gd name="connsiteY11" fmla="*/ 261258 h 1591666"/>
              <a:gd name="connsiteX12" fmla="*/ 771896 w 3621974"/>
              <a:gd name="connsiteY12" fmla="*/ 296884 h 1591666"/>
              <a:gd name="connsiteX13" fmla="*/ 807522 w 3621974"/>
              <a:gd name="connsiteY13" fmla="*/ 368136 h 1591666"/>
              <a:gd name="connsiteX14" fmla="*/ 878774 w 3621974"/>
              <a:gd name="connsiteY14" fmla="*/ 403762 h 1591666"/>
              <a:gd name="connsiteX15" fmla="*/ 914400 w 3621974"/>
              <a:gd name="connsiteY15" fmla="*/ 427512 h 1591666"/>
              <a:gd name="connsiteX16" fmla="*/ 961901 w 3621974"/>
              <a:gd name="connsiteY16" fmla="*/ 498764 h 1591666"/>
              <a:gd name="connsiteX17" fmla="*/ 1033153 w 3621974"/>
              <a:gd name="connsiteY17" fmla="*/ 546265 h 1591666"/>
              <a:gd name="connsiteX18" fmla="*/ 1436914 w 3621974"/>
              <a:gd name="connsiteY18" fmla="*/ 581891 h 1591666"/>
              <a:gd name="connsiteX19" fmla="*/ 1472540 w 3621974"/>
              <a:gd name="connsiteY19" fmla="*/ 593767 h 1591666"/>
              <a:gd name="connsiteX20" fmla="*/ 1508166 w 3621974"/>
              <a:gd name="connsiteY20" fmla="*/ 617517 h 1591666"/>
              <a:gd name="connsiteX21" fmla="*/ 1591293 w 3621974"/>
              <a:gd name="connsiteY21" fmla="*/ 641268 h 1591666"/>
              <a:gd name="connsiteX22" fmla="*/ 1662545 w 3621974"/>
              <a:gd name="connsiteY22" fmla="*/ 665019 h 1591666"/>
              <a:gd name="connsiteX23" fmla="*/ 1698171 w 3621974"/>
              <a:gd name="connsiteY23" fmla="*/ 676894 h 1591666"/>
              <a:gd name="connsiteX24" fmla="*/ 1816925 w 3621974"/>
              <a:gd name="connsiteY24" fmla="*/ 712520 h 1591666"/>
              <a:gd name="connsiteX25" fmla="*/ 1852551 w 3621974"/>
              <a:gd name="connsiteY25" fmla="*/ 724395 h 1591666"/>
              <a:gd name="connsiteX26" fmla="*/ 1900052 w 3621974"/>
              <a:gd name="connsiteY26" fmla="*/ 795647 h 1591666"/>
              <a:gd name="connsiteX27" fmla="*/ 1935678 w 3621974"/>
              <a:gd name="connsiteY27" fmla="*/ 866899 h 1591666"/>
              <a:gd name="connsiteX28" fmla="*/ 2006930 w 3621974"/>
              <a:gd name="connsiteY28" fmla="*/ 914400 h 1591666"/>
              <a:gd name="connsiteX29" fmla="*/ 2042556 w 3621974"/>
              <a:gd name="connsiteY29" fmla="*/ 926276 h 1591666"/>
              <a:gd name="connsiteX30" fmla="*/ 2125683 w 3621974"/>
              <a:gd name="connsiteY30" fmla="*/ 950026 h 1591666"/>
              <a:gd name="connsiteX31" fmla="*/ 2161309 w 3621974"/>
              <a:gd name="connsiteY31" fmla="*/ 973777 h 1591666"/>
              <a:gd name="connsiteX32" fmla="*/ 2232561 w 3621974"/>
              <a:gd name="connsiteY32" fmla="*/ 997528 h 1591666"/>
              <a:gd name="connsiteX33" fmla="*/ 2268187 w 3621974"/>
              <a:gd name="connsiteY33" fmla="*/ 1009403 h 1591666"/>
              <a:gd name="connsiteX34" fmla="*/ 2410691 w 3621974"/>
              <a:gd name="connsiteY34" fmla="*/ 1033154 h 1591666"/>
              <a:gd name="connsiteX35" fmla="*/ 2600696 w 3621974"/>
              <a:gd name="connsiteY35" fmla="*/ 1056904 h 1591666"/>
              <a:gd name="connsiteX36" fmla="*/ 2755075 w 3621974"/>
              <a:gd name="connsiteY36" fmla="*/ 1080655 h 1591666"/>
              <a:gd name="connsiteX37" fmla="*/ 2826327 w 3621974"/>
              <a:gd name="connsiteY37" fmla="*/ 1116281 h 1591666"/>
              <a:gd name="connsiteX38" fmla="*/ 2897579 w 3621974"/>
              <a:gd name="connsiteY38" fmla="*/ 1151907 h 1591666"/>
              <a:gd name="connsiteX39" fmla="*/ 2968831 w 3621974"/>
              <a:gd name="connsiteY39" fmla="*/ 1199408 h 1591666"/>
              <a:gd name="connsiteX40" fmla="*/ 3040083 w 3621974"/>
              <a:gd name="connsiteY40" fmla="*/ 1235034 h 1591666"/>
              <a:gd name="connsiteX41" fmla="*/ 3123210 w 3621974"/>
              <a:gd name="connsiteY41" fmla="*/ 1330037 h 1591666"/>
              <a:gd name="connsiteX42" fmla="*/ 3170712 w 3621974"/>
              <a:gd name="connsiteY42" fmla="*/ 1377538 h 1591666"/>
              <a:gd name="connsiteX43" fmla="*/ 3206338 w 3621974"/>
              <a:gd name="connsiteY43" fmla="*/ 1413164 h 1591666"/>
              <a:gd name="connsiteX44" fmla="*/ 3313216 w 3621974"/>
              <a:gd name="connsiteY44" fmla="*/ 1460665 h 1591666"/>
              <a:gd name="connsiteX45" fmla="*/ 3348842 w 3621974"/>
              <a:gd name="connsiteY45" fmla="*/ 1472541 h 1591666"/>
              <a:gd name="connsiteX46" fmla="*/ 3420093 w 3621974"/>
              <a:gd name="connsiteY46" fmla="*/ 1496291 h 1591666"/>
              <a:gd name="connsiteX47" fmla="*/ 3455719 w 3621974"/>
              <a:gd name="connsiteY47" fmla="*/ 1508167 h 1591666"/>
              <a:gd name="connsiteX48" fmla="*/ 3491345 w 3621974"/>
              <a:gd name="connsiteY48" fmla="*/ 1531917 h 1591666"/>
              <a:gd name="connsiteX49" fmla="*/ 3538847 w 3621974"/>
              <a:gd name="connsiteY49" fmla="*/ 1543793 h 1591666"/>
              <a:gd name="connsiteX50" fmla="*/ 3574473 w 3621974"/>
              <a:gd name="connsiteY50" fmla="*/ 1555668 h 1591666"/>
              <a:gd name="connsiteX51" fmla="*/ 3621974 w 3621974"/>
              <a:gd name="connsiteY51" fmla="*/ 1591294 h 159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621974" h="1591666">
                <a:moveTo>
                  <a:pt x="0" y="0"/>
                </a:moveTo>
                <a:cubicBezTo>
                  <a:pt x="22579" y="4516"/>
                  <a:pt x="70661" y="11580"/>
                  <a:pt x="95003" y="23751"/>
                </a:cubicBezTo>
                <a:cubicBezTo>
                  <a:pt x="107769" y="30134"/>
                  <a:pt x="117511" y="41880"/>
                  <a:pt x="130629" y="47502"/>
                </a:cubicBezTo>
                <a:cubicBezTo>
                  <a:pt x="145630" y="53931"/>
                  <a:pt x="162437" y="54893"/>
                  <a:pt x="178130" y="59377"/>
                </a:cubicBezTo>
                <a:cubicBezTo>
                  <a:pt x="190166" y="62816"/>
                  <a:pt x="201766" y="67655"/>
                  <a:pt x="213756" y="71252"/>
                </a:cubicBezTo>
                <a:cubicBezTo>
                  <a:pt x="241358" y="79533"/>
                  <a:pt x="269081" y="87420"/>
                  <a:pt x="296883" y="95003"/>
                </a:cubicBezTo>
                <a:cubicBezTo>
                  <a:pt x="312629" y="99297"/>
                  <a:pt x="328901" y="101717"/>
                  <a:pt x="344384" y="106878"/>
                </a:cubicBezTo>
                <a:cubicBezTo>
                  <a:pt x="492112" y="156120"/>
                  <a:pt x="383960" y="134585"/>
                  <a:pt x="522514" y="154380"/>
                </a:cubicBezTo>
                <a:cubicBezTo>
                  <a:pt x="534389" y="162297"/>
                  <a:pt x="548048" y="168038"/>
                  <a:pt x="558140" y="178130"/>
                </a:cubicBezTo>
                <a:cubicBezTo>
                  <a:pt x="568232" y="188222"/>
                  <a:pt x="570746" y="204840"/>
                  <a:pt x="581891" y="213756"/>
                </a:cubicBezTo>
                <a:cubicBezTo>
                  <a:pt x="589637" y="219953"/>
                  <a:pt x="661911" y="236730"/>
                  <a:pt x="665018" y="237507"/>
                </a:cubicBezTo>
                <a:cubicBezTo>
                  <a:pt x="676893" y="245424"/>
                  <a:pt x="687878" y="254875"/>
                  <a:pt x="700644" y="261258"/>
                </a:cubicBezTo>
                <a:cubicBezTo>
                  <a:pt x="798976" y="310424"/>
                  <a:pt x="669796" y="228817"/>
                  <a:pt x="771896" y="296884"/>
                </a:cubicBezTo>
                <a:cubicBezTo>
                  <a:pt x="781554" y="325860"/>
                  <a:pt x="784501" y="345115"/>
                  <a:pt x="807522" y="368136"/>
                </a:cubicBezTo>
                <a:cubicBezTo>
                  <a:pt x="841552" y="402166"/>
                  <a:pt x="840143" y="384447"/>
                  <a:pt x="878774" y="403762"/>
                </a:cubicBezTo>
                <a:cubicBezTo>
                  <a:pt x="891539" y="410145"/>
                  <a:pt x="902525" y="419595"/>
                  <a:pt x="914400" y="427512"/>
                </a:cubicBezTo>
                <a:cubicBezTo>
                  <a:pt x="930234" y="451263"/>
                  <a:pt x="938150" y="482930"/>
                  <a:pt x="961901" y="498764"/>
                </a:cubicBezTo>
                <a:cubicBezTo>
                  <a:pt x="985652" y="514598"/>
                  <a:pt x="1006073" y="537238"/>
                  <a:pt x="1033153" y="546265"/>
                </a:cubicBezTo>
                <a:cubicBezTo>
                  <a:pt x="1209620" y="605088"/>
                  <a:pt x="1079386" y="569122"/>
                  <a:pt x="1436914" y="581891"/>
                </a:cubicBezTo>
                <a:cubicBezTo>
                  <a:pt x="1448789" y="585850"/>
                  <a:pt x="1461344" y="588169"/>
                  <a:pt x="1472540" y="593767"/>
                </a:cubicBezTo>
                <a:cubicBezTo>
                  <a:pt x="1485305" y="600150"/>
                  <a:pt x="1494915" y="612216"/>
                  <a:pt x="1508166" y="617517"/>
                </a:cubicBezTo>
                <a:cubicBezTo>
                  <a:pt x="1534923" y="628220"/>
                  <a:pt x="1563750" y="632793"/>
                  <a:pt x="1591293" y="641268"/>
                </a:cubicBezTo>
                <a:cubicBezTo>
                  <a:pt x="1615221" y="648631"/>
                  <a:pt x="1638794" y="657102"/>
                  <a:pt x="1662545" y="665019"/>
                </a:cubicBezTo>
                <a:cubicBezTo>
                  <a:pt x="1674420" y="668977"/>
                  <a:pt x="1686027" y="673858"/>
                  <a:pt x="1698171" y="676894"/>
                </a:cubicBezTo>
                <a:cubicBezTo>
                  <a:pt x="1769964" y="694842"/>
                  <a:pt x="1730184" y="683606"/>
                  <a:pt x="1816925" y="712520"/>
                </a:cubicBezTo>
                <a:lnTo>
                  <a:pt x="1852551" y="724395"/>
                </a:lnTo>
                <a:cubicBezTo>
                  <a:pt x="1868385" y="748146"/>
                  <a:pt x="1891026" y="768567"/>
                  <a:pt x="1900052" y="795647"/>
                </a:cubicBezTo>
                <a:cubicBezTo>
                  <a:pt x="1908523" y="821060"/>
                  <a:pt x="1914011" y="847940"/>
                  <a:pt x="1935678" y="866899"/>
                </a:cubicBezTo>
                <a:cubicBezTo>
                  <a:pt x="1957160" y="885696"/>
                  <a:pt x="1979850" y="905373"/>
                  <a:pt x="2006930" y="914400"/>
                </a:cubicBezTo>
                <a:cubicBezTo>
                  <a:pt x="2018805" y="918359"/>
                  <a:pt x="2030520" y="922837"/>
                  <a:pt x="2042556" y="926276"/>
                </a:cubicBezTo>
                <a:cubicBezTo>
                  <a:pt x="2146961" y="956107"/>
                  <a:pt x="2040244" y="921547"/>
                  <a:pt x="2125683" y="950026"/>
                </a:cubicBezTo>
                <a:cubicBezTo>
                  <a:pt x="2137558" y="957943"/>
                  <a:pt x="2148267" y="967980"/>
                  <a:pt x="2161309" y="973777"/>
                </a:cubicBezTo>
                <a:cubicBezTo>
                  <a:pt x="2184187" y="983945"/>
                  <a:pt x="2208810" y="989611"/>
                  <a:pt x="2232561" y="997528"/>
                </a:cubicBezTo>
                <a:cubicBezTo>
                  <a:pt x="2244436" y="1001486"/>
                  <a:pt x="2255912" y="1006948"/>
                  <a:pt x="2268187" y="1009403"/>
                </a:cubicBezTo>
                <a:cubicBezTo>
                  <a:pt x="2355011" y="1026767"/>
                  <a:pt x="2307583" y="1018423"/>
                  <a:pt x="2410691" y="1033154"/>
                </a:cubicBezTo>
                <a:cubicBezTo>
                  <a:pt x="2499284" y="1062684"/>
                  <a:pt x="2417330" y="1038567"/>
                  <a:pt x="2600696" y="1056904"/>
                </a:cubicBezTo>
                <a:cubicBezTo>
                  <a:pt x="2638880" y="1060722"/>
                  <a:pt x="2715380" y="1074039"/>
                  <a:pt x="2755075" y="1080655"/>
                </a:cubicBezTo>
                <a:cubicBezTo>
                  <a:pt x="2857175" y="1148722"/>
                  <a:pt x="2727995" y="1067115"/>
                  <a:pt x="2826327" y="1116281"/>
                </a:cubicBezTo>
                <a:cubicBezTo>
                  <a:pt x="2918410" y="1162322"/>
                  <a:pt x="2808032" y="1122059"/>
                  <a:pt x="2897579" y="1151907"/>
                </a:cubicBezTo>
                <a:cubicBezTo>
                  <a:pt x="2921330" y="1167741"/>
                  <a:pt x="2941751" y="1190381"/>
                  <a:pt x="2968831" y="1199408"/>
                </a:cubicBezTo>
                <a:cubicBezTo>
                  <a:pt x="3017997" y="1215798"/>
                  <a:pt x="2994041" y="1204341"/>
                  <a:pt x="3040083" y="1235034"/>
                </a:cubicBezTo>
                <a:cubicBezTo>
                  <a:pt x="3095501" y="1318161"/>
                  <a:pt x="3063833" y="1290452"/>
                  <a:pt x="3123210" y="1330037"/>
                </a:cubicBezTo>
                <a:cubicBezTo>
                  <a:pt x="3145831" y="1397897"/>
                  <a:pt x="3116424" y="1341346"/>
                  <a:pt x="3170712" y="1377538"/>
                </a:cubicBezTo>
                <a:cubicBezTo>
                  <a:pt x="3184686" y="1386854"/>
                  <a:pt x="3193436" y="1402413"/>
                  <a:pt x="3206338" y="1413164"/>
                </a:cubicBezTo>
                <a:cubicBezTo>
                  <a:pt x="3243977" y="1444530"/>
                  <a:pt x="3261431" y="1443403"/>
                  <a:pt x="3313216" y="1460665"/>
                </a:cubicBezTo>
                <a:lnTo>
                  <a:pt x="3348842" y="1472541"/>
                </a:lnTo>
                <a:lnTo>
                  <a:pt x="3420093" y="1496291"/>
                </a:lnTo>
                <a:cubicBezTo>
                  <a:pt x="3431968" y="1500250"/>
                  <a:pt x="3445303" y="1501224"/>
                  <a:pt x="3455719" y="1508167"/>
                </a:cubicBezTo>
                <a:cubicBezTo>
                  <a:pt x="3467594" y="1516084"/>
                  <a:pt x="3478227" y="1526295"/>
                  <a:pt x="3491345" y="1531917"/>
                </a:cubicBezTo>
                <a:cubicBezTo>
                  <a:pt x="3506347" y="1538346"/>
                  <a:pt x="3523154" y="1539309"/>
                  <a:pt x="3538847" y="1543793"/>
                </a:cubicBezTo>
                <a:cubicBezTo>
                  <a:pt x="3550883" y="1547232"/>
                  <a:pt x="3562598" y="1551710"/>
                  <a:pt x="3574473" y="1555668"/>
                </a:cubicBezTo>
                <a:cubicBezTo>
                  <a:pt x="3602614" y="1597881"/>
                  <a:pt x="3583951" y="1591294"/>
                  <a:pt x="3621974" y="1591294"/>
                </a:cubicBezTo>
              </a:path>
            </a:pathLst>
          </a:custGeom>
          <a:noFill/>
          <a:ln w="152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A89BC5-61E1-4DF5-A029-4A6D24A0AE17}"/>
              </a:ext>
            </a:extLst>
          </p:cNvPr>
          <p:cNvSpPr/>
          <p:nvPr/>
        </p:nvSpPr>
        <p:spPr>
          <a:xfrm>
            <a:off x="1021080" y="847932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0FC33D-EE6C-4D4E-B8DF-D15FEF699494}"/>
              </a:ext>
            </a:extLst>
          </p:cNvPr>
          <p:cNvSpPr/>
          <p:nvPr/>
        </p:nvSpPr>
        <p:spPr>
          <a:xfrm>
            <a:off x="1146810" y="1384727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91CD5D-F950-444A-A3AE-A6A6BE06F283}"/>
              </a:ext>
            </a:extLst>
          </p:cNvPr>
          <p:cNvSpPr/>
          <p:nvPr/>
        </p:nvSpPr>
        <p:spPr>
          <a:xfrm>
            <a:off x="1390650" y="930580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148C58-F528-49CB-B87C-05314C8F0D62}"/>
              </a:ext>
            </a:extLst>
          </p:cNvPr>
          <p:cNvSpPr/>
          <p:nvPr/>
        </p:nvSpPr>
        <p:spPr>
          <a:xfrm>
            <a:off x="1453515" y="1384727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5AAF55-9D9D-4576-B43E-B38A2B88278C}"/>
              </a:ext>
            </a:extLst>
          </p:cNvPr>
          <p:cNvSpPr/>
          <p:nvPr/>
        </p:nvSpPr>
        <p:spPr>
          <a:xfrm>
            <a:off x="1697355" y="1257770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8476F0-CBC9-4BAF-AFE1-AD085C68026B}"/>
              </a:ext>
            </a:extLst>
          </p:cNvPr>
          <p:cNvSpPr/>
          <p:nvPr/>
        </p:nvSpPr>
        <p:spPr>
          <a:xfrm>
            <a:off x="930593" y="1610689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9BFC00-A5B5-4AC0-ABBB-C317387BC9CC}"/>
              </a:ext>
            </a:extLst>
          </p:cNvPr>
          <p:cNvSpPr/>
          <p:nvPr/>
        </p:nvSpPr>
        <p:spPr>
          <a:xfrm>
            <a:off x="1390650" y="1724989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AC91ACD-981C-48AE-969A-11508F0FC5AB}"/>
              </a:ext>
            </a:extLst>
          </p:cNvPr>
          <p:cNvSpPr/>
          <p:nvPr/>
        </p:nvSpPr>
        <p:spPr>
          <a:xfrm>
            <a:off x="1234440" y="1051560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3D83BF-568A-4602-9655-F399D1F00FD1}"/>
              </a:ext>
            </a:extLst>
          </p:cNvPr>
          <p:cNvSpPr/>
          <p:nvPr/>
        </p:nvSpPr>
        <p:spPr>
          <a:xfrm>
            <a:off x="1751260" y="1787850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16B63D-C41D-4016-8E35-BEC7523458B3}"/>
              </a:ext>
            </a:extLst>
          </p:cNvPr>
          <p:cNvSpPr/>
          <p:nvPr/>
        </p:nvSpPr>
        <p:spPr>
          <a:xfrm>
            <a:off x="1700212" y="887030"/>
            <a:ext cx="12573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F0A2A4-60C9-43DA-B496-CC63D1288B4F}"/>
              </a:ext>
            </a:extLst>
          </p:cNvPr>
          <p:cNvSpPr txBox="1"/>
          <p:nvPr/>
        </p:nvSpPr>
        <p:spPr>
          <a:xfrm>
            <a:off x="208014" y="102017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rebuchet MS" panose="020B0603020202020204"/>
              </a:rPr>
              <a:t>Rain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6D1458-8F64-4D97-BA02-834F81C00DF5}"/>
              </a:ext>
            </a:extLst>
          </p:cNvPr>
          <p:cNvSpPr txBox="1"/>
          <p:nvPr/>
        </p:nvSpPr>
        <p:spPr>
          <a:xfrm>
            <a:off x="200781" y="2863331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0-1 inch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9D3184-F132-4656-A7BA-F62D30CDF96B}"/>
              </a:ext>
            </a:extLst>
          </p:cNvPr>
          <p:cNvCxnSpPr>
            <a:endCxn id="5" idx="9"/>
          </p:cNvCxnSpPr>
          <p:nvPr/>
        </p:nvCxnSpPr>
        <p:spPr>
          <a:xfrm flipV="1">
            <a:off x="1083946" y="2268745"/>
            <a:ext cx="678527" cy="551412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9CC21E-6178-4527-8ABC-36ACEF0FCB78}"/>
              </a:ext>
            </a:extLst>
          </p:cNvPr>
          <p:cNvCxnSpPr>
            <a:cxnSpLocks/>
          </p:cNvCxnSpPr>
          <p:nvPr/>
        </p:nvCxnSpPr>
        <p:spPr>
          <a:xfrm>
            <a:off x="1909130" y="1911001"/>
            <a:ext cx="5074170" cy="1935053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1E5FBB-64D8-47C7-9FE8-7DF7917CBCA3}"/>
              </a:ext>
            </a:extLst>
          </p:cNvPr>
          <p:cNvCxnSpPr>
            <a:cxnSpLocks/>
          </p:cNvCxnSpPr>
          <p:nvPr/>
        </p:nvCxnSpPr>
        <p:spPr>
          <a:xfrm>
            <a:off x="1989142" y="2085582"/>
            <a:ext cx="5154044" cy="1965514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4F89031-CA6E-4859-A9C6-DBB06CC92885}"/>
              </a:ext>
            </a:extLst>
          </p:cNvPr>
          <p:cNvSpPr txBox="1"/>
          <p:nvPr/>
        </p:nvSpPr>
        <p:spPr>
          <a:xfrm>
            <a:off x="2951424" y="1534899"/>
            <a:ext cx="4124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Dissolved P release from soil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B967073-42A4-45A7-B052-F50B48F6F8BC}"/>
              </a:ext>
            </a:extLst>
          </p:cNvPr>
          <p:cNvSpPr/>
          <p:nvPr/>
        </p:nvSpPr>
        <p:spPr>
          <a:xfrm>
            <a:off x="2506309" y="2429972"/>
            <a:ext cx="114030" cy="118445"/>
          </a:xfrm>
          <a:custGeom>
            <a:avLst/>
            <a:gdLst>
              <a:gd name="connsiteX0" fmla="*/ 0 w 114030"/>
              <a:gd name="connsiteY0" fmla="*/ 37902 h 118445"/>
              <a:gd name="connsiteX1" fmla="*/ 0 w 114030"/>
              <a:gd name="connsiteY1" fmla="*/ 37902 h 118445"/>
              <a:gd name="connsiteX2" fmla="*/ 28427 w 114030"/>
              <a:gd name="connsiteY2" fmla="*/ 99494 h 118445"/>
              <a:gd name="connsiteX3" fmla="*/ 42640 w 114030"/>
              <a:gd name="connsiteY3" fmla="*/ 108970 h 118445"/>
              <a:gd name="connsiteX4" fmla="*/ 71067 w 114030"/>
              <a:gd name="connsiteY4" fmla="*/ 118445 h 118445"/>
              <a:gd name="connsiteX5" fmla="*/ 113708 w 114030"/>
              <a:gd name="connsiteY5" fmla="*/ 104232 h 118445"/>
              <a:gd name="connsiteX6" fmla="*/ 99494 w 114030"/>
              <a:gd name="connsiteY6" fmla="*/ 66329 h 118445"/>
              <a:gd name="connsiteX7" fmla="*/ 71067 w 114030"/>
              <a:gd name="connsiteY7" fmla="*/ 56854 h 118445"/>
              <a:gd name="connsiteX8" fmla="*/ 56854 w 114030"/>
              <a:gd name="connsiteY8" fmla="*/ 47378 h 118445"/>
              <a:gd name="connsiteX9" fmla="*/ 47378 w 114030"/>
              <a:gd name="connsiteY9" fmla="*/ 14213 h 118445"/>
              <a:gd name="connsiteX10" fmla="*/ 18951 w 114030"/>
              <a:gd name="connsiteY10" fmla="*/ 0 h 118445"/>
              <a:gd name="connsiteX11" fmla="*/ 0 w 114030"/>
              <a:gd name="connsiteY11" fmla="*/ 37902 h 1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030" h="118445">
                <a:moveTo>
                  <a:pt x="0" y="37902"/>
                </a:moveTo>
                <a:lnTo>
                  <a:pt x="0" y="37902"/>
                </a:lnTo>
                <a:cubicBezTo>
                  <a:pt x="9544" y="80855"/>
                  <a:pt x="325" y="75407"/>
                  <a:pt x="28427" y="99494"/>
                </a:cubicBezTo>
                <a:cubicBezTo>
                  <a:pt x="32750" y="103200"/>
                  <a:pt x="37437" y="106657"/>
                  <a:pt x="42640" y="108970"/>
                </a:cubicBezTo>
                <a:cubicBezTo>
                  <a:pt x="51767" y="113027"/>
                  <a:pt x="71067" y="118445"/>
                  <a:pt x="71067" y="118445"/>
                </a:cubicBezTo>
                <a:cubicBezTo>
                  <a:pt x="73265" y="118079"/>
                  <a:pt x="110377" y="115889"/>
                  <a:pt x="113708" y="104232"/>
                </a:cubicBezTo>
                <a:cubicBezTo>
                  <a:pt x="115735" y="97138"/>
                  <a:pt x="107863" y="71560"/>
                  <a:pt x="99494" y="66329"/>
                </a:cubicBezTo>
                <a:cubicBezTo>
                  <a:pt x="91024" y="61035"/>
                  <a:pt x="71067" y="56854"/>
                  <a:pt x="71067" y="56854"/>
                </a:cubicBezTo>
                <a:cubicBezTo>
                  <a:pt x="66329" y="53695"/>
                  <a:pt x="60012" y="52116"/>
                  <a:pt x="56854" y="47378"/>
                </a:cubicBezTo>
                <a:cubicBezTo>
                  <a:pt x="53448" y="42269"/>
                  <a:pt x="52224" y="20271"/>
                  <a:pt x="47378" y="14213"/>
                </a:cubicBezTo>
                <a:cubicBezTo>
                  <a:pt x="40697" y="5862"/>
                  <a:pt x="28316" y="3121"/>
                  <a:pt x="18951" y="0"/>
                </a:cubicBezTo>
                <a:cubicBezTo>
                  <a:pt x="7723" y="16841"/>
                  <a:pt x="3159" y="31585"/>
                  <a:pt x="0" y="3790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1D9A560-8AD5-40C7-BE42-DE7FE22F4FDC}"/>
              </a:ext>
            </a:extLst>
          </p:cNvPr>
          <p:cNvSpPr/>
          <p:nvPr/>
        </p:nvSpPr>
        <p:spPr>
          <a:xfrm>
            <a:off x="2653181" y="2382233"/>
            <a:ext cx="138249" cy="90378"/>
          </a:xfrm>
          <a:custGeom>
            <a:avLst/>
            <a:gdLst>
              <a:gd name="connsiteX0" fmla="*/ 37903 w 138249"/>
              <a:gd name="connsiteY0" fmla="*/ 14573 h 90378"/>
              <a:gd name="connsiteX1" fmla="*/ 37903 w 138249"/>
              <a:gd name="connsiteY1" fmla="*/ 14573 h 90378"/>
              <a:gd name="connsiteX2" fmla="*/ 137397 w 138249"/>
              <a:gd name="connsiteY2" fmla="*/ 80902 h 90378"/>
              <a:gd name="connsiteX3" fmla="*/ 123184 w 138249"/>
              <a:gd name="connsiteY3" fmla="*/ 90378 h 90378"/>
              <a:gd name="connsiteX4" fmla="*/ 42641 w 138249"/>
              <a:gd name="connsiteY4" fmla="*/ 85640 h 90378"/>
              <a:gd name="connsiteX5" fmla="*/ 28427 w 138249"/>
              <a:gd name="connsiteY5" fmla="*/ 80902 h 90378"/>
              <a:gd name="connsiteX6" fmla="*/ 14214 w 138249"/>
              <a:gd name="connsiteY6" fmla="*/ 71427 h 90378"/>
              <a:gd name="connsiteX7" fmla="*/ 0 w 138249"/>
              <a:gd name="connsiteY7" fmla="*/ 43000 h 90378"/>
              <a:gd name="connsiteX8" fmla="*/ 14214 w 138249"/>
              <a:gd name="connsiteY8" fmla="*/ 359 h 90378"/>
              <a:gd name="connsiteX9" fmla="*/ 37903 w 138249"/>
              <a:gd name="connsiteY9" fmla="*/ 14573 h 9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49" h="90378">
                <a:moveTo>
                  <a:pt x="37903" y="14573"/>
                </a:moveTo>
                <a:lnTo>
                  <a:pt x="37903" y="14573"/>
                </a:lnTo>
                <a:cubicBezTo>
                  <a:pt x="71068" y="36683"/>
                  <a:pt x="107606" y="54421"/>
                  <a:pt x="137397" y="80902"/>
                </a:cubicBezTo>
                <a:cubicBezTo>
                  <a:pt x="141653" y="84685"/>
                  <a:pt x="128871" y="90094"/>
                  <a:pt x="123184" y="90378"/>
                </a:cubicBezTo>
                <a:lnTo>
                  <a:pt x="42641" y="85640"/>
                </a:lnTo>
                <a:cubicBezTo>
                  <a:pt x="37903" y="84061"/>
                  <a:pt x="32894" y="83135"/>
                  <a:pt x="28427" y="80902"/>
                </a:cubicBezTo>
                <a:cubicBezTo>
                  <a:pt x="23334" y="78356"/>
                  <a:pt x="18240" y="75453"/>
                  <a:pt x="14214" y="71427"/>
                </a:cubicBezTo>
                <a:cubicBezTo>
                  <a:pt x="5030" y="62243"/>
                  <a:pt x="3854" y="54560"/>
                  <a:pt x="0" y="43000"/>
                </a:cubicBezTo>
                <a:cubicBezTo>
                  <a:pt x="1133" y="36202"/>
                  <a:pt x="2101" y="6416"/>
                  <a:pt x="14214" y="359"/>
                </a:cubicBezTo>
                <a:cubicBezTo>
                  <a:pt x="19864" y="-2466"/>
                  <a:pt x="33955" y="12204"/>
                  <a:pt x="37903" y="1457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F88BDC0-7EE2-46C7-A148-15A0F61E88CA}"/>
              </a:ext>
            </a:extLst>
          </p:cNvPr>
          <p:cNvSpPr/>
          <p:nvPr/>
        </p:nvSpPr>
        <p:spPr>
          <a:xfrm>
            <a:off x="3136440" y="2325738"/>
            <a:ext cx="205264" cy="108970"/>
          </a:xfrm>
          <a:custGeom>
            <a:avLst/>
            <a:gdLst>
              <a:gd name="connsiteX0" fmla="*/ 0 w 205264"/>
              <a:gd name="connsiteY0" fmla="*/ 66330 h 108970"/>
              <a:gd name="connsiteX1" fmla="*/ 0 w 205264"/>
              <a:gd name="connsiteY1" fmla="*/ 66330 h 108970"/>
              <a:gd name="connsiteX2" fmla="*/ 198989 w 205264"/>
              <a:gd name="connsiteY2" fmla="*/ 108970 h 108970"/>
              <a:gd name="connsiteX3" fmla="*/ 194251 w 205264"/>
              <a:gd name="connsiteY3" fmla="*/ 66330 h 108970"/>
              <a:gd name="connsiteX4" fmla="*/ 137397 w 205264"/>
              <a:gd name="connsiteY4" fmla="*/ 28427 h 108970"/>
              <a:gd name="connsiteX5" fmla="*/ 118446 w 205264"/>
              <a:gd name="connsiteY5" fmla="*/ 14214 h 108970"/>
              <a:gd name="connsiteX6" fmla="*/ 90019 w 205264"/>
              <a:gd name="connsiteY6" fmla="*/ 4738 h 108970"/>
              <a:gd name="connsiteX7" fmla="*/ 75806 w 205264"/>
              <a:gd name="connsiteY7" fmla="*/ 0 h 108970"/>
              <a:gd name="connsiteX8" fmla="*/ 37903 w 205264"/>
              <a:gd name="connsiteY8" fmla="*/ 18952 h 108970"/>
              <a:gd name="connsiteX9" fmla="*/ 47379 w 205264"/>
              <a:gd name="connsiteY9" fmla="*/ 33165 h 108970"/>
              <a:gd name="connsiteX10" fmla="*/ 33165 w 205264"/>
              <a:gd name="connsiteY10" fmla="*/ 42641 h 108970"/>
              <a:gd name="connsiteX11" fmla="*/ 0 w 205264"/>
              <a:gd name="connsiteY11" fmla="*/ 66330 h 1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264" h="108970">
                <a:moveTo>
                  <a:pt x="0" y="66330"/>
                </a:moveTo>
                <a:lnTo>
                  <a:pt x="0" y="66330"/>
                </a:lnTo>
                <a:cubicBezTo>
                  <a:pt x="66330" y="80543"/>
                  <a:pt x="131154" y="108970"/>
                  <a:pt x="198989" y="108970"/>
                </a:cubicBezTo>
                <a:cubicBezTo>
                  <a:pt x="213290" y="108970"/>
                  <a:pt x="199385" y="79678"/>
                  <a:pt x="194251" y="66330"/>
                </a:cubicBezTo>
                <a:cubicBezTo>
                  <a:pt x="186418" y="45965"/>
                  <a:pt x="149917" y="37817"/>
                  <a:pt x="137397" y="28427"/>
                </a:cubicBezTo>
                <a:cubicBezTo>
                  <a:pt x="131080" y="23689"/>
                  <a:pt x="125509" y="17745"/>
                  <a:pt x="118446" y="14214"/>
                </a:cubicBezTo>
                <a:cubicBezTo>
                  <a:pt x="109512" y="9747"/>
                  <a:pt x="99495" y="7897"/>
                  <a:pt x="90019" y="4738"/>
                </a:cubicBezTo>
                <a:lnTo>
                  <a:pt x="75806" y="0"/>
                </a:lnTo>
                <a:cubicBezTo>
                  <a:pt x="64788" y="1574"/>
                  <a:pt x="34057" y="-4125"/>
                  <a:pt x="37903" y="18952"/>
                </a:cubicBezTo>
                <a:cubicBezTo>
                  <a:pt x="38839" y="24569"/>
                  <a:pt x="44220" y="28427"/>
                  <a:pt x="47379" y="33165"/>
                </a:cubicBezTo>
                <a:cubicBezTo>
                  <a:pt x="42641" y="36324"/>
                  <a:pt x="38497" y="40642"/>
                  <a:pt x="33165" y="42641"/>
                </a:cubicBezTo>
                <a:cubicBezTo>
                  <a:pt x="3089" y="53920"/>
                  <a:pt x="5528" y="62382"/>
                  <a:pt x="0" y="6633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AF75577-EC6D-470D-9680-706D7B9B9D70}"/>
              </a:ext>
            </a:extLst>
          </p:cNvPr>
          <p:cNvSpPr/>
          <p:nvPr/>
        </p:nvSpPr>
        <p:spPr>
          <a:xfrm>
            <a:off x="3302264" y="2415758"/>
            <a:ext cx="201465" cy="184935"/>
          </a:xfrm>
          <a:custGeom>
            <a:avLst/>
            <a:gdLst>
              <a:gd name="connsiteX0" fmla="*/ 0 w 201465"/>
              <a:gd name="connsiteY0" fmla="*/ 170562 h 184935"/>
              <a:gd name="connsiteX1" fmla="*/ 0 w 201465"/>
              <a:gd name="connsiteY1" fmla="*/ 170562 h 184935"/>
              <a:gd name="connsiteX2" fmla="*/ 198989 w 201465"/>
              <a:gd name="connsiteY2" fmla="*/ 184775 h 184935"/>
              <a:gd name="connsiteX3" fmla="*/ 194251 w 201465"/>
              <a:gd name="connsiteY3" fmla="*/ 165824 h 184935"/>
              <a:gd name="connsiteX4" fmla="*/ 180038 w 201465"/>
              <a:gd name="connsiteY4" fmla="*/ 151611 h 184935"/>
              <a:gd name="connsiteX5" fmla="*/ 151611 w 201465"/>
              <a:gd name="connsiteY5" fmla="*/ 137397 h 184935"/>
              <a:gd name="connsiteX6" fmla="*/ 146873 w 201465"/>
              <a:gd name="connsiteY6" fmla="*/ 123184 h 184935"/>
              <a:gd name="connsiteX7" fmla="*/ 151611 w 201465"/>
              <a:gd name="connsiteY7" fmla="*/ 18951 h 184935"/>
              <a:gd name="connsiteX8" fmla="*/ 142135 w 201465"/>
              <a:gd name="connsiteY8" fmla="*/ 4738 h 184935"/>
              <a:gd name="connsiteX9" fmla="*/ 127921 w 201465"/>
              <a:gd name="connsiteY9" fmla="*/ 0 h 184935"/>
              <a:gd name="connsiteX10" fmla="*/ 104232 w 201465"/>
              <a:gd name="connsiteY10" fmla="*/ 4738 h 184935"/>
              <a:gd name="connsiteX11" fmla="*/ 99495 w 201465"/>
              <a:gd name="connsiteY11" fmla="*/ 71068 h 184935"/>
              <a:gd name="connsiteX12" fmla="*/ 94757 w 201465"/>
              <a:gd name="connsiteY12" fmla="*/ 94757 h 184935"/>
              <a:gd name="connsiteX13" fmla="*/ 75805 w 201465"/>
              <a:gd name="connsiteY13" fmla="*/ 99494 h 184935"/>
              <a:gd name="connsiteX14" fmla="*/ 28427 w 201465"/>
              <a:gd name="connsiteY14" fmla="*/ 104232 h 184935"/>
              <a:gd name="connsiteX15" fmla="*/ 14214 w 201465"/>
              <a:gd name="connsiteY15" fmla="*/ 113708 h 184935"/>
              <a:gd name="connsiteX16" fmla="*/ 14214 w 201465"/>
              <a:gd name="connsiteY16" fmla="*/ 151611 h 184935"/>
              <a:gd name="connsiteX17" fmla="*/ 0 w 201465"/>
              <a:gd name="connsiteY17" fmla="*/ 170562 h 18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1465" h="184935">
                <a:moveTo>
                  <a:pt x="0" y="170562"/>
                </a:moveTo>
                <a:lnTo>
                  <a:pt x="0" y="170562"/>
                </a:lnTo>
                <a:cubicBezTo>
                  <a:pt x="66330" y="175300"/>
                  <a:pt x="132510" y="186396"/>
                  <a:pt x="198989" y="184775"/>
                </a:cubicBezTo>
                <a:cubicBezTo>
                  <a:pt x="205498" y="184616"/>
                  <a:pt x="197482" y="171477"/>
                  <a:pt x="194251" y="165824"/>
                </a:cubicBezTo>
                <a:cubicBezTo>
                  <a:pt x="190927" y="160007"/>
                  <a:pt x="185185" y="155900"/>
                  <a:pt x="180038" y="151611"/>
                </a:cubicBezTo>
                <a:cubicBezTo>
                  <a:pt x="167792" y="141406"/>
                  <a:pt x="165856" y="142146"/>
                  <a:pt x="151611" y="137397"/>
                </a:cubicBezTo>
                <a:cubicBezTo>
                  <a:pt x="150032" y="132659"/>
                  <a:pt x="146541" y="128167"/>
                  <a:pt x="146873" y="123184"/>
                </a:cubicBezTo>
                <a:cubicBezTo>
                  <a:pt x="150972" y="61689"/>
                  <a:pt x="164856" y="76348"/>
                  <a:pt x="151611" y="18951"/>
                </a:cubicBezTo>
                <a:cubicBezTo>
                  <a:pt x="150331" y="13403"/>
                  <a:pt x="146581" y="8295"/>
                  <a:pt x="142135" y="4738"/>
                </a:cubicBezTo>
                <a:cubicBezTo>
                  <a:pt x="138235" y="1618"/>
                  <a:pt x="132659" y="1579"/>
                  <a:pt x="127921" y="0"/>
                </a:cubicBezTo>
                <a:cubicBezTo>
                  <a:pt x="120025" y="1579"/>
                  <a:pt x="111224" y="743"/>
                  <a:pt x="104232" y="4738"/>
                </a:cubicBezTo>
                <a:cubicBezTo>
                  <a:pt x="83544" y="16560"/>
                  <a:pt x="98950" y="65073"/>
                  <a:pt x="99495" y="71068"/>
                </a:cubicBezTo>
                <a:cubicBezTo>
                  <a:pt x="97916" y="78964"/>
                  <a:pt x="99912" y="88571"/>
                  <a:pt x="94757" y="94757"/>
                </a:cubicBezTo>
                <a:cubicBezTo>
                  <a:pt x="90588" y="99759"/>
                  <a:pt x="82251" y="98573"/>
                  <a:pt x="75805" y="99494"/>
                </a:cubicBezTo>
                <a:cubicBezTo>
                  <a:pt x="60093" y="101738"/>
                  <a:pt x="44220" y="102653"/>
                  <a:pt x="28427" y="104232"/>
                </a:cubicBezTo>
                <a:cubicBezTo>
                  <a:pt x="23689" y="107391"/>
                  <a:pt x="17771" y="109262"/>
                  <a:pt x="14214" y="113708"/>
                </a:cubicBezTo>
                <a:cubicBezTo>
                  <a:pt x="4682" y="125623"/>
                  <a:pt x="12120" y="139049"/>
                  <a:pt x="14214" y="151611"/>
                </a:cubicBezTo>
                <a:cubicBezTo>
                  <a:pt x="14474" y="153169"/>
                  <a:pt x="2369" y="167403"/>
                  <a:pt x="0" y="17056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953BC60-3CC3-40F8-B8A2-568E2C642A30}"/>
              </a:ext>
            </a:extLst>
          </p:cNvPr>
          <p:cNvSpPr/>
          <p:nvPr/>
        </p:nvSpPr>
        <p:spPr>
          <a:xfrm>
            <a:off x="2420933" y="2131489"/>
            <a:ext cx="147424" cy="147057"/>
          </a:xfrm>
          <a:custGeom>
            <a:avLst/>
            <a:gdLst>
              <a:gd name="connsiteX0" fmla="*/ 42736 w 147424"/>
              <a:gd name="connsiteY0" fmla="*/ 37902 h 147057"/>
              <a:gd name="connsiteX1" fmla="*/ 42736 w 147424"/>
              <a:gd name="connsiteY1" fmla="*/ 37902 h 147057"/>
              <a:gd name="connsiteX2" fmla="*/ 96 w 147424"/>
              <a:gd name="connsiteY2" fmla="*/ 142134 h 147057"/>
              <a:gd name="connsiteX3" fmla="*/ 19047 w 147424"/>
              <a:gd name="connsiteY3" fmla="*/ 146872 h 147057"/>
              <a:gd name="connsiteX4" fmla="*/ 85377 w 147424"/>
              <a:gd name="connsiteY4" fmla="*/ 142134 h 147057"/>
              <a:gd name="connsiteX5" fmla="*/ 99590 w 147424"/>
              <a:gd name="connsiteY5" fmla="*/ 137397 h 147057"/>
              <a:gd name="connsiteX6" fmla="*/ 104328 w 147424"/>
              <a:gd name="connsiteY6" fmla="*/ 118445 h 147057"/>
              <a:gd name="connsiteX7" fmla="*/ 113804 w 147424"/>
              <a:gd name="connsiteY7" fmla="*/ 90018 h 147057"/>
              <a:gd name="connsiteX8" fmla="*/ 137493 w 147424"/>
              <a:gd name="connsiteY8" fmla="*/ 66329 h 147057"/>
              <a:gd name="connsiteX9" fmla="*/ 142231 w 147424"/>
              <a:gd name="connsiteY9" fmla="*/ 14213 h 147057"/>
              <a:gd name="connsiteX10" fmla="*/ 113804 w 147424"/>
              <a:gd name="connsiteY10" fmla="*/ 0 h 147057"/>
              <a:gd name="connsiteX11" fmla="*/ 61688 w 147424"/>
              <a:gd name="connsiteY11" fmla="*/ 4738 h 147057"/>
              <a:gd name="connsiteX12" fmla="*/ 47474 w 147424"/>
              <a:gd name="connsiteY12" fmla="*/ 9475 h 147057"/>
              <a:gd name="connsiteX13" fmla="*/ 42736 w 147424"/>
              <a:gd name="connsiteY13" fmla="*/ 23689 h 147057"/>
              <a:gd name="connsiteX14" fmla="*/ 42736 w 147424"/>
              <a:gd name="connsiteY14" fmla="*/ 37902 h 14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424" h="147057">
                <a:moveTo>
                  <a:pt x="42736" y="37902"/>
                </a:moveTo>
                <a:lnTo>
                  <a:pt x="42736" y="37902"/>
                </a:lnTo>
                <a:cubicBezTo>
                  <a:pt x="28523" y="72646"/>
                  <a:pt x="8070" y="105452"/>
                  <a:pt x="96" y="142134"/>
                </a:cubicBezTo>
                <a:cubicBezTo>
                  <a:pt x="-1287" y="148497"/>
                  <a:pt x="12536" y="146872"/>
                  <a:pt x="19047" y="146872"/>
                </a:cubicBezTo>
                <a:cubicBezTo>
                  <a:pt x="41213" y="146872"/>
                  <a:pt x="63267" y="143713"/>
                  <a:pt x="85377" y="142134"/>
                </a:cubicBezTo>
                <a:cubicBezTo>
                  <a:pt x="90115" y="140555"/>
                  <a:pt x="96470" y="141297"/>
                  <a:pt x="99590" y="137397"/>
                </a:cubicBezTo>
                <a:cubicBezTo>
                  <a:pt x="103658" y="132312"/>
                  <a:pt x="102457" y="124682"/>
                  <a:pt x="104328" y="118445"/>
                </a:cubicBezTo>
                <a:cubicBezTo>
                  <a:pt x="107198" y="108878"/>
                  <a:pt x="108264" y="98329"/>
                  <a:pt x="113804" y="90018"/>
                </a:cubicBezTo>
                <a:cubicBezTo>
                  <a:pt x="126438" y="71067"/>
                  <a:pt x="118541" y="78963"/>
                  <a:pt x="137493" y="66329"/>
                </a:cubicBezTo>
                <a:cubicBezTo>
                  <a:pt x="143832" y="47313"/>
                  <a:pt x="153510" y="33950"/>
                  <a:pt x="142231" y="14213"/>
                </a:cubicBezTo>
                <a:cubicBezTo>
                  <a:pt x="137910" y="6651"/>
                  <a:pt x="121098" y="2432"/>
                  <a:pt x="113804" y="0"/>
                </a:cubicBezTo>
                <a:cubicBezTo>
                  <a:pt x="96432" y="1579"/>
                  <a:pt x="78956" y="2271"/>
                  <a:pt x="61688" y="4738"/>
                </a:cubicBezTo>
                <a:cubicBezTo>
                  <a:pt x="56744" y="5444"/>
                  <a:pt x="51006" y="5944"/>
                  <a:pt x="47474" y="9475"/>
                </a:cubicBezTo>
                <a:cubicBezTo>
                  <a:pt x="43942" y="13006"/>
                  <a:pt x="45856" y="19789"/>
                  <a:pt x="42736" y="23689"/>
                </a:cubicBezTo>
                <a:cubicBezTo>
                  <a:pt x="39179" y="28135"/>
                  <a:pt x="42736" y="35533"/>
                  <a:pt x="42736" y="3790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159A94D-DFF8-4C5E-9EC6-44E6776B3614}"/>
              </a:ext>
            </a:extLst>
          </p:cNvPr>
          <p:cNvSpPr/>
          <p:nvPr/>
        </p:nvSpPr>
        <p:spPr>
          <a:xfrm>
            <a:off x="4022111" y="2813735"/>
            <a:ext cx="234445" cy="204065"/>
          </a:xfrm>
          <a:custGeom>
            <a:avLst/>
            <a:gdLst>
              <a:gd name="connsiteX0" fmla="*/ 109272 w 234445"/>
              <a:gd name="connsiteY0" fmla="*/ 127922 h 204065"/>
              <a:gd name="connsiteX1" fmla="*/ 109272 w 234445"/>
              <a:gd name="connsiteY1" fmla="*/ 127922 h 204065"/>
              <a:gd name="connsiteX2" fmla="*/ 232456 w 234445"/>
              <a:gd name="connsiteY2" fmla="*/ 203727 h 204065"/>
              <a:gd name="connsiteX3" fmla="*/ 227718 w 234445"/>
              <a:gd name="connsiteY3" fmla="*/ 184775 h 204065"/>
              <a:gd name="connsiteX4" fmla="*/ 208767 w 234445"/>
              <a:gd name="connsiteY4" fmla="*/ 156349 h 204065"/>
              <a:gd name="connsiteX5" fmla="*/ 204029 w 234445"/>
              <a:gd name="connsiteY5" fmla="*/ 108970 h 204065"/>
              <a:gd name="connsiteX6" fmla="*/ 213505 w 234445"/>
              <a:gd name="connsiteY6" fmla="*/ 80543 h 204065"/>
              <a:gd name="connsiteX7" fmla="*/ 208767 w 234445"/>
              <a:gd name="connsiteY7" fmla="*/ 28427 h 204065"/>
              <a:gd name="connsiteX8" fmla="*/ 180340 w 234445"/>
              <a:gd name="connsiteY8" fmla="*/ 9476 h 204065"/>
              <a:gd name="connsiteX9" fmla="*/ 151913 w 234445"/>
              <a:gd name="connsiteY9" fmla="*/ 0 h 204065"/>
              <a:gd name="connsiteX10" fmla="*/ 95059 w 234445"/>
              <a:gd name="connsiteY10" fmla="*/ 4738 h 204065"/>
              <a:gd name="connsiteX11" fmla="*/ 66632 w 234445"/>
              <a:gd name="connsiteY11" fmla="*/ 14214 h 204065"/>
              <a:gd name="connsiteX12" fmla="*/ 9778 w 234445"/>
              <a:gd name="connsiteY12" fmla="*/ 18952 h 204065"/>
              <a:gd name="connsiteX13" fmla="*/ 302 w 234445"/>
              <a:gd name="connsiteY13" fmla="*/ 33165 h 204065"/>
              <a:gd name="connsiteX14" fmla="*/ 19254 w 234445"/>
              <a:gd name="connsiteY14" fmla="*/ 61592 h 204065"/>
              <a:gd name="connsiteX15" fmla="*/ 47681 w 234445"/>
              <a:gd name="connsiteY15" fmla="*/ 66330 h 204065"/>
              <a:gd name="connsiteX16" fmla="*/ 109272 w 234445"/>
              <a:gd name="connsiteY16" fmla="*/ 75806 h 204065"/>
              <a:gd name="connsiteX17" fmla="*/ 123486 w 234445"/>
              <a:gd name="connsiteY17" fmla="*/ 80543 h 204065"/>
              <a:gd name="connsiteX18" fmla="*/ 109272 w 234445"/>
              <a:gd name="connsiteY18" fmla="*/ 127922 h 20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445" h="204065">
                <a:moveTo>
                  <a:pt x="109272" y="127922"/>
                </a:moveTo>
                <a:lnTo>
                  <a:pt x="109272" y="127922"/>
                </a:lnTo>
                <a:cubicBezTo>
                  <a:pt x="150333" y="153190"/>
                  <a:pt x="188990" y="182864"/>
                  <a:pt x="232456" y="203727"/>
                </a:cubicBezTo>
                <a:cubicBezTo>
                  <a:pt x="238327" y="206545"/>
                  <a:pt x="229507" y="191036"/>
                  <a:pt x="227718" y="184775"/>
                </a:cubicBezTo>
                <a:cubicBezTo>
                  <a:pt x="222233" y="165578"/>
                  <a:pt x="224671" y="172253"/>
                  <a:pt x="208767" y="156349"/>
                </a:cubicBezTo>
                <a:cubicBezTo>
                  <a:pt x="198388" y="125213"/>
                  <a:pt x="196115" y="135351"/>
                  <a:pt x="204029" y="108970"/>
                </a:cubicBezTo>
                <a:cubicBezTo>
                  <a:pt x="206899" y="99403"/>
                  <a:pt x="213505" y="80543"/>
                  <a:pt x="213505" y="80543"/>
                </a:cubicBezTo>
                <a:cubicBezTo>
                  <a:pt x="211926" y="63171"/>
                  <a:pt x="216144" y="44234"/>
                  <a:pt x="208767" y="28427"/>
                </a:cubicBezTo>
                <a:cubicBezTo>
                  <a:pt x="203951" y="18107"/>
                  <a:pt x="191144" y="13077"/>
                  <a:pt x="180340" y="9476"/>
                </a:cubicBezTo>
                <a:lnTo>
                  <a:pt x="151913" y="0"/>
                </a:lnTo>
                <a:cubicBezTo>
                  <a:pt x="132962" y="1579"/>
                  <a:pt x="113817" y="1612"/>
                  <a:pt x="95059" y="4738"/>
                </a:cubicBezTo>
                <a:cubicBezTo>
                  <a:pt x="85207" y="6380"/>
                  <a:pt x="76586" y="13384"/>
                  <a:pt x="66632" y="14214"/>
                </a:cubicBezTo>
                <a:lnTo>
                  <a:pt x="9778" y="18952"/>
                </a:lnTo>
                <a:cubicBezTo>
                  <a:pt x="6619" y="23690"/>
                  <a:pt x="1107" y="27528"/>
                  <a:pt x="302" y="33165"/>
                </a:cubicBezTo>
                <a:cubicBezTo>
                  <a:pt x="-1737" y="47438"/>
                  <a:pt x="6757" y="57426"/>
                  <a:pt x="19254" y="61592"/>
                </a:cubicBezTo>
                <a:cubicBezTo>
                  <a:pt x="28367" y="64630"/>
                  <a:pt x="38230" y="64611"/>
                  <a:pt x="47681" y="66330"/>
                </a:cubicBezTo>
                <a:cubicBezTo>
                  <a:pt x="95432" y="75012"/>
                  <a:pt x="45076" y="67781"/>
                  <a:pt x="109272" y="75806"/>
                </a:cubicBezTo>
                <a:cubicBezTo>
                  <a:pt x="114010" y="77385"/>
                  <a:pt x="121252" y="76076"/>
                  <a:pt x="123486" y="80543"/>
                </a:cubicBezTo>
                <a:cubicBezTo>
                  <a:pt x="128480" y="90531"/>
                  <a:pt x="111641" y="120025"/>
                  <a:pt x="109272" y="12792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24840E-1D80-4B95-BEA6-8D085CEF4B16}"/>
              </a:ext>
            </a:extLst>
          </p:cNvPr>
          <p:cNvSpPr txBox="1"/>
          <p:nvPr/>
        </p:nvSpPr>
        <p:spPr>
          <a:xfrm>
            <a:off x="2247901" y="990099"/>
            <a:ext cx="511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Particulate P transport with erosion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D456F00-53C3-4915-90D3-1F658383E7F7}"/>
              </a:ext>
            </a:extLst>
          </p:cNvPr>
          <p:cNvSpPr/>
          <p:nvPr/>
        </p:nvSpPr>
        <p:spPr>
          <a:xfrm>
            <a:off x="4714832" y="3141441"/>
            <a:ext cx="114030" cy="118445"/>
          </a:xfrm>
          <a:custGeom>
            <a:avLst/>
            <a:gdLst>
              <a:gd name="connsiteX0" fmla="*/ 0 w 114030"/>
              <a:gd name="connsiteY0" fmla="*/ 37902 h 118445"/>
              <a:gd name="connsiteX1" fmla="*/ 0 w 114030"/>
              <a:gd name="connsiteY1" fmla="*/ 37902 h 118445"/>
              <a:gd name="connsiteX2" fmla="*/ 28427 w 114030"/>
              <a:gd name="connsiteY2" fmla="*/ 99494 h 118445"/>
              <a:gd name="connsiteX3" fmla="*/ 42640 w 114030"/>
              <a:gd name="connsiteY3" fmla="*/ 108970 h 118445"/>
              <a:gd name="connsiteX4" fmla="*/ 71067 w 114030"/>
              <a:gd name="connsiteY4" fmla="*/ 118445 h 118445"/>
              <a:gd name="connsiteX5" fmla="*/ 113708 w 114030"/>
              <a:gd name="connsiteY5" fmla="*/ 104232 h 118445"/>
              <a:gd name="connsiteX6" fmla="*/ 99494 w 114030"/>
              <a:gd name="connsiteY6" fmla="*/ 66329 h 118445"/>
              <a:gd name="connsiteX7" fmla="*/ 71067 w 114030"/>
              <a:gd name="connsiteY7" fmla="*/ 56854 h 118445"/>
              <a:gd name="connsiteX8" fmla="*/ 56854 w 114030"/>
              <a:gd name="connsiteY8" fmla="*/ 47378 h 118445"/>
              <a:gd name="connsiteX9" fmla="*/ 47378 w 114030"/>
              <a:gd name="connsiteY9" fmla="*/ 14213 h 118445"/>
              <a:gd name="connsiteX10" fmla="*/ 18951 w 114030"/>
              <a:gd name="connsiteY10" fmla="*/ 0 h 118445"/>
              <a:gd name="connsiteX11" fmla="*/ 0 w 114030"/>
              <a:gd name="connsiteY11" fmla="*/ 37902 h 1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030" h="118445">
                <a:moveTo>
                  <a:pt x="0" y="37902"/>
                </a:moveTo>
                <a:lnTo>
                  <a:pt x="0" y="37902"/>
                </a:lnTo>
                <a:cubicBezTo>
                  <a:pt x="9544" y="80855"/>
                  <a:pt x="325" y="75407"/>
                  <a:pt x="28427" y="99494"/>
                </a:cubicBezTo>
                <a:cubicBezTo>
                  <a:pt x="32750" y="103200"/>
                  <a:pt x="37437" y="106657"/>
                  <a:pt x="42640" y="108970"/>
                </a:cubicBezTo>
                <a:cubicBezTo>
                  <a:pt x="51767" y="113027"/>
                  <a:pt x="71067" y="118445"/>
                  <a:pt x="71067" y="118445"/>
                </a:cubicBezTo>
                <a:cubicBezTo>
                  <a:pt x="73265" y="118079"/>
                  <a:pt x="110377" y="115889"/>
                  <a:pt x="113708" y="104232"/>
                </a:cubicBezTo>
                <a:cubicBezTo>
                  <a:pt x="115735" y="97138"/>
                  <a:pt x="107863" y="71560"/>
                  <a:pt x="99494" y="66329"/>
                </a:cubicBezTo>
                <a:cubicBezTo>
                  <a:pt x="91024" y="61035"/>
                  <a:pt x="71067" y="56854"/>
                  <a:pt x="71067" y="56854"/>
                </a:cubicBezTo>
                <a:cubicBezTo>
                  <a:pt x="66329" y="53695"/>
                  <a:pt x="60012" y="52116"/>
                  <a:pt x="56854" y="47378"/>
                </a:cubicBezTo>
                <a:cubicBezTo>
                  <a:pt x="53448" y="42269"/>
                  <a:pt x="52224" y="20271"/>
                  <a:pt x="47378" y="14213"/>
                </a:cubicBezTo>
                <a:cubicBezTo>
                  <a:pt x="40697" y="5862"/>
                  <a:pt x="28316" y="3121"/>
                  <a:pt x="18951" y="0"/>
                </a:cubicBezTo>
                <a:cubicBezTo>
                  <a:pt x="7723" y="16841"/>
                  <a:pt x="3159" y="31585"/>
                  <a:pt x="0" y="3790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49A95BA-5F97-43B9-BE3D-842CA7E54568}"/>
              </a:ext>
            </a:extLst>
          </p:cNvPr>
          <p:cNvSpPr/>
          <p:nvPr/>
        </p:nvSpPr>
        <p:spPr>
          <a:xfrm>
            <a:off x="4861705" y="3093702"/>
            <a:ext cx="138249" cy="90378"/>
          </a:xfrm>
          <a:custGeom>
            <a:avLst/>
            <a:gdLst>
              <a:gd name="connsiteX0" fmla="*/ 37903 w 138249"/>
              <a:gd name="connsiteY0" fmla="*/ 14573 h 90378"/>
              <a:gd name="connsiteX1" fmla="*/ 37903 w 138249"/>
              <a:gd name="connsiteY1" fmla="*/ 14573 h 90378"/>
              <a:gd name="connsiteX2" fmla="*/ 137397 w 138249"/>
              <a:gd name="connsiteY2" fmla="*/ 80902 h 90378"/>
              <a:gd name="connsiteX3" fmla="*/ 123184 w 138249"/>
              <a:gd name="connsiteY3" fmla="*/ 90378 h 90378"/>
              <a:gd name="connsiteX4" fmla="*/ 42641 w 138249"/>
              <a:gd name="connsiteY4" fmla="*/ 85640 h 90378"/>
              <a:gd name="connsiteX5" fmla="*/ 28427 w 138249"/>
              <a:gd name="connsiteY5" fmla="*/ 80902 h 90378"/>
              <a:gd name="connsiteX6" fmla="*/ 14214 w 138249"/>
              <a:gd name="connsiteY6" fmla="*/ 71427 h 90378"/>
              <a:gd name="connsiteX7" fmla="*/ 0 w 138249"/>
              <a:gd name="connsiteY7" fmla="*/ 43000 h 90378"/>
              <a:gd name="connsiteX8" fmla="*/ 14214 w 138249"/>
              <a:gd name="connsiteY8" fmla="*/ 359 h 90378"/>
              <a:gd name="connsiteX9" fmla="*/ 37903 w 138249"/>
              <a:gd name="connsiteY9" fmla="*/ 14573 h 9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249" h="90378">
                <a:moveTo>
                  <a:pt x="37903" y="14573"/>
                </a:moveTo>
                <a:lnTo>
                  <a:pt x="37903" y="14573"/>
                </a:lnTo>
                <a:cubicBezTo>
                  <a:pt x="71068" y="36683"/>
                  <a:pt x="107606" y="54421"/>
                  <a:pt x="137397" y="80902"/>
                </a:cubicBezTo>
                <a:cubicBezTo>
                  <a:pt x="141653" y="84685"/>
                  <a:pt x="128871" y="90094"/>
                  <a:pt x="123184" y="90378"/>
                </a:cubicBezTo>
                <a:lnTo>
                  <a:pt x="42641" y="85640"/>
                </a:lnTo>
                <a:cubicBezTo>
                  <a:pt x="37903" y="84061"/>
                  <a:pt x="32894" y="83135"/>
                  <a:pt x="28427" y="80902"/>
                </a:cubicBezTo>
                <a:cubicBezTo>
                  <a:pt x="23334" y="78356"/>
                  <a:pt x="18240" y="75453"/>
                  <a:pt x="14214" y="71427"/>
                </a:cubicBezTo>
                <a:cubicBezTo>
                  <a:pt x="5030" y="62243"/>
                  <a:pt x="3854" y="54560"/>
                  <a:pt x="0" y="43000"/>
                </a:cubicBezTo>
                <a:cubicBezTo>
                  <a:pt x="1133" y="36202"/>
                  <a:pt x="2101" y="6416"/>
                  <a:pt x="14214" y="359"/>
                </a:cubicBezTo>
                <a:cubicBezTo>
                  <a:pt x="19864" y="-2466"/>
                  <a:pt x="33955" y="12204"/>
                  <a:pt x="37903" y="1457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C855A23-1A6C-46E1-8519-032028FDDBBF}"/>
              </a:ext>
            </a:extLst>
          </p:cNvPr>
          <p:cNvSpPr/>
          <p:nvPr/>
        </p:nvSpPr>
        <p:spPr>
          <a:xfrm>
            <a:off x="5344962" y="3037208"/>
            <a:ext cx="205264" cy="108970"/>
          </a:xfrm>
          <a:custGeom>
            <a:avLst/>
            <a:gdLst>
              <a:gd name="connsiteX0" fmla="*/ 0 w 205264"/>
              <a:gd name="connsiteY0" fmla="*/ 66330 h 108970"/>
              <a:gd name="connsiteX1" fmla="*/ 0 w 205264"/>
              <a:gd name="connsiteY1" fmla="*/ 66330 h 108970"/>
              <a:gd name="connsiteX2" fmla="*/ 198989 w 205264"/>
              <a:gd name="connsiteY2" fmla="*/ 108970 h 108970"/>
              <a:gd name="connsiteX3" fmla="*/ 194251 w 205264"/>
              <a:gd name="connsiteY3" fmla="*/ 66330 h 108970"/>
              <a:gd name="connsiteX4" fmla="*/ 137397 w 205264"/>
              <a:gd name="connsiteY4" fmla="*/ 28427 h 108970"/>
              <a:gd name="connsiteX5" fmla="*/ 118446 w 205264"/>
              <a:gd name="connsiteY5" fmla="*/ 14214 h 108970"/>
              <a:gd name="connsiteX6" fmla="*/ 90019 w 205264"/>
              <a:gd name="connsiteY6" fmla="*/ 4738 h 108970"/>
              <a:gd name="connsiteX7" fmla="*/ 75806 w 205264"/>
              <a:gd name="connsiteY7" fmla="*/ 0 h 108970"/>
              <a:gd name="connsiteX8" fmla="*/ 37903 w 205264"/>
              <a:gd name="connsiteY8" fmla="*/ 18952 h 108970"/>
              <a:gd name="connsiteX9" fmla="*/ 47379 w 205264"/>
              <a:gd name="connsiteY9" fmla="*/ 33165 h 108970"/>
              <a:gd name="connsiteX10" fmla="*/ 33165 w 205264"/>
              <a:gd name="connsiteY10" fmla="*/ 42641 h 108970"/>
              <a:gd name="connsiteX11" fmla="*/ 0 w 205264"/>
              <a:gd name="connsiteY11" fmla="*/ 66330 h 1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264" h="108970">
                <a:moveTo>
                  <a:pt x="0" y="66330"/>
                </a:moveTo>
                <a:lnTo>
                  <a:pt x="0" y="66330"/>
                </a:lnTo>
                <a:cubicBezTo>
                  <a:pt x="66330" y="80543"/>
                  <a:pt x="131154" y="108970"/>
                  <a:pt x="198989" y="108970"/>
                </a:cubicBezTo>
                <a:cubicBezTo>
                  <a:pt x="213290" y="108970"/>
                  <a:pt x="199385" y="79678"/>
                  <a:pt x="194251" y="66330"/>
                </a:cubicBezTo>
                <a:cubicBezTo>
                  <a:pt x="186418" y="45965"/>
                  <a:pt x="149917" y="37817"/>
                  <a:pt x="137397" y="28427"/>
                </a:cubicBezTo>
                <a:cubicBezTo>
                  <a:pt x="131080" y="23689"/>
                  <a:pt x="125509" y="17745"/>
                  <a:pt x="118446" y="14214"/>
                </a:cubicBezTo>
                <a:cubicBezTo>
                  <a:pt x="109512" y="9747"/>
                  <a:pt x="99495" y="7897"/>
                  <a:pt x="90019" y="4738"/>
                </a:cubicBezTo>
                <a:lnTo>
                  <a:pt x="75806" y="0"/>
                </a:lnTo>
                <a:cubicBezTo>
                  <a:pt x="64788" y="1574"/>
                  <a:pt x="34057" y="-4125"/>
                  <a:pt x="37903" y="18952"/>
                </a:cubicBezTo>
                <a:cubicBezTo>
                  <a:pt x="38839" y="24569"/>
                  <a:pt x="44220" y="28427"/>
                  <a:pt x="47379" y="33165"/>
                </a:cubicBezTo>
                <a:cubicBezTo>
                  <a:pt x="42641" y="36324"/>
                  <a:pt x="38497" y="40642"/>
                  <a:pt x="33165" y="42641"/>
                </a:cubicBezTo>
                <a:cubicBezTo>
                  <a:pt x="3089" y="53920"/>
                  <a:pt x="5528" y="62382"/>
                  <a:pt x="0" y="6633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642C005-22EE-4D50-A208-99CFA6F63E04}"/>
              </a:ext>
            </a:extLst>
          </p:cNvPr>
          <p:cNvSpPr/>
          <p:nvPr/>
        </p:nvSpPr>
        <p:spPr>
          <a:xfrm>
            <a:off x="5510786" y="3127226"/>
            <a:ext cx="201465" cy="184935"/>
          </a:xfrm>
          <a:custGeom>
            <a:avLst/>
            <a:gdLst>
              <a:gd name="connsiteX0" fmla="*/ 0 w 201465"/>
              <a:gd name="connsiteY0" fmla="*/ 170562 h 184935"/>
              <a:gd name="connsiteX1" fmla="*/ 0 w 201465"/>
              <a:gd name="connsiteY1" fmla="*/ 170562 h 184935"/>
              <a:gd name="connsiteX2" fmla="*/ 198989 w 201465"/>
              <a:gd name="connsiteY2" fmla="*/ 184775 h 184935"/>
              <a:gd name="connsiteX3" fmla="*/ 194251 w 201465"/>
              <a:gd name="connsiteY3" fmla="*/ 165824 h 184935"/>
              <a:gd name="connsiteX4" fmla="*/ 180038 w 201465"/>
              <a:gd name="connsiteY4" fmla="*/ 151611 h 184935"/>
              <a:gd name="connsiteX5" fmla="*/ 151611 w 201465"/>
              <a:gd name="connsiteY5" fmla="*/ 137397 h 184935"/>
              <a:gd name="connsiteX6" fmla="*/ 146873 w 201465"/>
              <a:gd name="connsiteY6" fmla="*/ 123184 h 184935"/>
              <a:gd name="connsiteX7" fmla="*/ 151611 w 201465"/>
              <a:gd name="connsiteY7" fmla="*/ 18951 h 184935"/>
              <a:gd name="connsiteX8" fmla="*/ 142135 w 201465"/>
              <a:gd name="connsiteY8" fmla="*/ 4738 h 184935"/>
              <a:gd name="connsiteX9" fmla="*/ 127921 w 201465"/>
              <a:gd name="connsiteY9" fmla="*/ 0 h 184935"/>
              <a:gd name="connsiteX10" fmla="*/ 104232 w 201465"/>
              <a:gd name="connsiteY10" fmla="*/ 4738 h 184935"/>
              <a:gd name="connsiteX11" fmla="*/ 99495 w 201465"/>
              <a:gd name="connsiteY11" fmla="*/ 71068 h 184935"/>
              <a:gd name="connsiteX12" fmla="*/ 94757 w 201465"/>
              <a:gd name="connsiteY12" fmla="*/ 94757 h 184935"/>
              <a:gd name="connsiteX13" fmla="*/ 75805 w 201465"/>
              <a:gd name="connsiteY13" fmla="*/ 99494 h 184935"/>
              <a:gd name="connsiteX14" fmla="*/ 28427 w 201465"/>
              <a:gd name="connsiteY14" fmla="*/ 104232 h 184935"/>
              <a:gd name="connsiteX15" fmla="*/ 14214 w 201465"/>
              <a:gd name="connsiteY15" fmla="*/ 113708 h 184935"/>
              <a:gd name="connsiteX16" fmla="*/ 14214 w 201465"/>
              <a:gd name="connsiteY16" fmla="*/ 151611 h 184935"/>
              <a:gd name="connsiteX17" fmla="*/ 0 w 201465"/>
              <a:gd name="connsiteY17" fmla="*/ 170562 h 18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1465" h="184935">
                <a:moveTo>
                  <a:pt x="0" y="170562"/>
                </a:moveTo>
                <a:lnTo>
                  <a:pt x="0" y="170562"/>
                </a:lnTo>
                <a:cubicBezTo>
                  <a:pt x="66330" y="175300"/>
                  <a:pt x="132510" y="186396"/>
                  <a:pt x="198989" y="184775"/>
                </a:cubicBezTo>
                <a:cubicBezTo>
                  <a:pt x="205498" y="184616"/>
                  <a:pt x="197482" y="171477"/>
                  <a:pt x="194251" y="165824"/>
                </a:cubicBezTo>
                <a:cubicBezTo>
                  <a:pt x="190927" y="160007"/>
                  <a:pt x="185185" y="155900"/>
                  <a:pt x="180038" y="151611"/>
                </a:cubicBezTo>
                <a:cubicBezTo>
                  <a:pt x="167792" y="141406"/>
                  <a:pt x="165856" y="142146"/>
                  <a:pt x="151611" y="137397"/>
                </a:cubicBezTo>
                <a:cubicBezTo>
                  <a:pt x="150032" y="132659"/>
                  <a:pt x="146541" y="128167"/>
                  <a:pt x="146873" y="123184"/>
                </a:cubicBezTo>
                <a:cubicBezTo>
                  <a:pt x="150972" y="61689"/>
                  <a:pt x="164856" y="76348"/>
                  <a:pt x="151611" y="18951"/>
                </a:cubicBezTo>
                <a:cubicBezTo>
                  <a:pt x="150331" y="13403"/>
                  <a:pt x="146581" y="8295"/>
                  <a:pt x="142135" y="4738"/>
                </a:cubicBezTo>
                <a:cubicBezTo>
                  <a:pt x="138235" y="1618"/>
                  <a:pt x="132659" y="1579"/>
                  <a:pt x="127921" y="0"/>
                </a:cubicBezTo>
                <a:cubicBezTo>
                  <a:pt x="120025" y="1579"/>
                  <a:pt x="111224" y="743"/>
                  <a:pt x="104232" y="4738"/>
                </a:cubicBezTo>
                <a:cubicBezTo>
                  <a:pt x="83544" y="16560"/>
                  <a:pt x="98950" y="65073"/>
                  <a:pt x="99495" y="71068"/>
                </a:cubicBezTo>
                <a:cubicBezTo>
                  <a:pt x="97916" y="78964"/>
                  <a:pt x="99912" y="88571"/>
                  <a:pt x="94757" y="94757"/>
                </a:cubicBezTo>
                <a:cubicBezTo>
                  <a:pt x="90588" y="99759"/>
                  <a:pt x="82251" y="98573"/>
                  <a:pt x="75805" y="99494"/>
                </a:cubicBezTo>
                <a:cubicBezTo>
                  <a:pt x="60093" y="101738"/>
                  <a:pt x="44220" y="102653"/>
                  <a:pt x="28427" y="104232"/>
                </a:cubicBezTo>
                <a:cubicBezTo>
                  <a:pt x="23689" y="107391"/>
                  <a:pt x="17771" y="109262"/>
                  <a:pt x="14214" y="113708"/>
                </a:cubicBezTo>
                <a:cubicBezTo>
                  <a:pt x="4682" y="125623"/>
                  <a:pt x="12120" y="139049"/>
                  <a:pt x="14214" y="151611"/>
                </a:cubicBezTo>
                <a:cubicBezTo>
                  <a:pt x="14474" y="153169"/>
                  <a:pt x="2369" y="167403"/>
                  <a:pt x="0" y="17056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EC3B015-3428-4637-976D-4DADD71A087F}"/>
              </a:ext>
            </a:extLst>
          </p:cNvPr>
          <p:cNvSpPr/>
          <p:nvPr/>
        </p:nvSpPr>
        <p:spPr>
          <a:xfrm>
            <a:off x="4629456" y="2842958"/>
            <a:ext cx="147424" cy="147057"/>
          </a:xfrm>
          <a:custGeom>
            <a:avLst/>
            <a:gdLst>
              <a:gd name="connsiteX0" fmla="*/ 42736 w 147424"/>
              <a:gd name="connsiteY0" fmla="*/ 37902 h 147057"/>
              <a:gd name="connsiteX1" fmla="*/ 42736 w 147424"/>
              <a:gd name="connsiteY1" fmla="*/ 37902 h 147057"/>
              <a:gd name="connsiteX2" fmla="*/ 96 w 147424"/>
              <a:gd name="connsiteY2" fmla="*/ 142134 h 147057"/>
              <a:gd name="connsiteX3" fmla="*/ 19047 w 147424"/>
              <a:gd name="connsiteY3" fmla="*/ 146872 h 147057"/>
              <a:gd name="connsiteX4" fmla="*/ 85377 w 147424"/>
              <a:gd name="connsiteY4" fmla="*/ 142134 h 147057"/>
              <a:gd name="connsiteX5" fmla="*/ 99590 w 147424"/>
              <a:gd name="connsiteY5" fmla="*/ 137397 h 147057"/>
              <a:gd name="connsiteX6" fmla="*/ 104328 w 147424"/>
              <a:gd name="connsiteY6" fmla="*/ 118445 h 147057"/>
              <a:gd name="connsiteX7" fmla="*/ 113804 w 147424"/>
              <a:gd name="connsiteY7" fmla="*/ 90018 h 147057"/>
              <a:gd name="connsiteX8" fmla="*/ 137493 w 147424"/>
              <a:gd name="connsiteY8" fmla="*/ 66329 h 147057"/>
              <a:gd name="connsiteX9" fmla="*/ 142231 w 147424"/>
              <a:gd name="connsiteY9" fmla="*/ 14213 h 147057"/>
              <a:gd name="connsiteX10" fmla="*/ 113804 w 147424"/>
              <a:gd name="connsiteY10" fmla="*/ 0 h 147057"/>
              <a:gd name="connsiteX11" fmla="*/ 61688 w 147424"/>
              <a:gd name="connsiteY11" fmla="*/ 4738 h 147057"/>
              <a:gd name="connsiteX12" fmla="*/ 47474 w 147424"/>
              <a:gd name="connsiteY12" fmla="*/ 9475 h 147057"/>
              <a:gd name="connsiteX13" fmla="*/ 42736 w 147424"/>
              <a:gd name="connsiteY13" fmla="*/ 23689 h 147057"/>
              <a:gd name="connsiteX14" fmla="*/ 42736 w 147424"/>
              <a:gd name="connsiteY14" fmla="*/ 37902 h 14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424" h="147057">
                <a:moveTo>
                  <a:pt x="42736" y="37902"/>
                </a:moveTo>
                <a:lnTo>
                  <a:pt x="42736" y="37902"/>
                </a:lnTo>
                <a:cubicBezTo>
                  <a:pt x="28523" y="72646"/>
                  <a:pt x="8070" y="105452"/>
                  <a:pt x="96" y="142134"/>
                </a:cubicBezTo>
                <a:cubicBezTo>
                  <a:pt x="-1287" y="148497"/>
                  <a:pt x="12536" y="146872"/>
                  <a:pt x="19047" y="146872"/>
                </a:cubicBezTo>
                <a:cubicBezTo>
                  <a:pt x="41213" y="146872"/>
                  <a:pt x="63267" y="143713"/>
                  <a:pt x="85377" y="142134"/>
                </a:cubicBezTo>
                <a:cubicBezTo>
                  <a:pt x="90115" y="140555"/>
                  <a:pt x="96470" y="141297"/>
                  <a:pt x="99590" y="137397"/>
                </a:cubicBezTo>
                <a:cubicBezTo>
                  <a:pt x="103658" y="132312"/>
                  <a:pt x="102457" y="124682"/>
                  <a:pt x="104328" y="118445"/>
                </a:cubicBezTo>
                <a:cubicBezTo>
                  <a:pt x="107198" y="108878"/>
                  <a:pt x="108264" y="98329"/>
                  <a:pt x="113804" y="90018"/>
                </a:cubicBezTo>
                <a:cubicBezTo>
                  <a:pt x="126438" y="71067"/>
                  <a:pt x="118541" y="78963"/>
                  <a:pt x="137493" y="66329"/>
                </a:cubicBezTo>
                <a:cubicBezTo>
                  <a:pt x="143832" y="47313"/>
                  <a:pt x="153510" y="33950"/>
                  <a:pt x="142231" y="14213"/>
                </a:cubicBezTo>
                <a:cubicBezTo>
                  <a:pt x="137910" y="6651"/>
                  <a:pt x="121098" y="2432"/>
                  <a:pt x="113804" y="0"/>
                </a:cubicBezTo>
                <a:cubicBezTo>
                  <a:pt x="96432" y="1579"/>
                  <a:pt x="78956" y="2271"/>
                  <a:pt x="61688" y="4738"/>
                </a:cubicBezTo>
                <a:cubicBezTo>
                  <a:pt x="56744" y="5444"/>
                  <a:pt x="51006" y="5944"/>
                  <a:pt x="47474" y="9475"/>
                </a:cubicBezTo>
                <a:cubicBezTo>
                  <a:pt x="43942" y="13006"/>
                  <a:pt x="45856" y="19789"/>
                  <a:pt x="42736" y="23689"/>
                </a:cubicBezTo>
                <a:cubicBezTo>
                  <a:pt x="39179" y="28135"/>
                  <a:pt x="42736" y="35533"/>
                  <a:pt x="42736" y="3790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D86E5E0-7413-4DDF-97F7-07ABFE854179}"/>
              </a:ext>
            </a:extLst>
          </p:cNvPr>
          <p:cNvSpPr/>
          <p:nvPr/>
        </p:nvSpPr>
        <p:spPr>
          <a:xfrm>
            <a:off x="6230634" y="3525204"/>
            <a:ext cx="234445" cy="204065"/>
          </a:xfrm>
          <a:custGeom>
            <a:avLst/>
            <a:gdLst>
              <a:gd name="connsiteX0" fmla="*/ 109272 w 234445"/>
              <a:gd name="connsiteY0" fmla="*/ 127922 h 204065"/>
              <a:gd name="connsiteX1" fmla="*/ 109272 w 234445"/>
              <a:gd name="connsiteY1" fmla="*/ 127922 h 204065"/>
              <a:gd name="connsiteX2" fmla="*/ 232456 w 234445"/>
              <a:gd name="connsiteY2" fmla="*/ 203727 h 204065"/>
              <a:gd name="connsiteX3" fmla="*/ 227718 w 234445"/>
              <a:gd name="connsiteY3" fmla="*/ 184775 h 204065"/>
              <a:gd name="connsiteX4" fmla="*/ 208767 w 234445"/>
              <a:gd name="connsiteY4" fmla="*/ 156349 h 204065"/>
              <a:gd name="connsiteX5" fmla="*/ 204029 w 234445"/>
              <a:gd name="connsiteY5" fmla="*/ 108970 h 204065"/>
              <a:gd name="connsiteX6" fmla="*/ 213505 w 234445"/>
              <a:gd name="connsiteY6" fmla="*/ 80543 h 204065"/>
              <a:gd name="connsiteX7" fmla="*/ 208767 w 234445"/>
              <a:gd name="connsiteY7" fmla="*/ 28427 h 204065"/>
              <a:gd name="connsiteX8" fmla="*/ 180340 w 234445"/>
              <a:gd name="connsiteY8" fmla="*/ 9476 h 204065"/>
              <a:gd name="connsiteX9" fmla="*/ 151913 w 234445"/>
              <a:gd name="connsiteY9" fmla="*/ 0 h 204065"/>
              <a:gd name="connsiteX10" fmla="*/ 95059 w 234445"/>
              <a:gd name="connsiteY10" fmla="*/ 4738 h 204065"/>
              <a:gd name="connsiteX11" fmla="*/ 66632 w 234445"/>
              <a:gd name="connsiteY11" fmla="*/ 14214 h 204065"/>
              <a:gd name="connsiteX12" fmla="*/ 9778 w 234445"/>
              <a:gd name="connsiteY12" fmla="*/ 18952 h 204065"/>
              <a:gd name="connsiteX13" fmla="*/ 302 w 234445"/>
              <a:gd name="connsiteY13" fmla="*/ 33165 h 204065"/>
              <a:gd name="connsiteX14" fmla="*/ 19254 w 234445"/>
              <a:gd name="connsiteY14" fmla="*/ 61592 h 204065"/>
              <a:gd name="connsiteX15" fmla="*/ 47681 w 234445"/>
              <a:gd name="connsiteY15" fmla="*/ 66330 h 204065"/>
              <a:gd name="connsiteX16" fmla="*/ 109272 w 234445"/>
              <a:gd name="connsiteY16" fmla="*/ 75806 h 204065"/>
              <a:gd name="connsiteX17" fmla="*/ 123486 w 234445"/>
              <a:gd name="connsiteY17" fmla="*/ 80543 h 204065"/>
              <a:gd name="connsiteX18" fmla="*/ 109272 w 234445"/>
              <a:gd name="connsiteY18" fmla="*/ 127922 h 20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445" h="204065">
                <a:moveTo>
                  <a:pt x="109272" y="127922"/>
                </a:moveTo>
                <a:lnTo>
                  <a:pt x="109272" y="127922"/>
                </a:lnTo>
                <a:cubicBezTo>
                  <a:pt x="150333" y="153190"/>
                  <a:pt x="188990" y="182864"/>
                  <a:pt x="232456" y="203727"/>
                </a:cubicBezTo>
                <a:cubicBezTo>
                  <a:pt x="238327" y="206545"/>
                  <a:pt x="229507" y="191036"/>
                  <a:pt x="227718" y="184775"/>
                </a:cubicBezTo>
                <a:cubicBezTo>
                  <a:pt x="222233" y="165578"/>
                  <a:pt x="224671" y="172253"/>
                  <a:pt x="208767" y="156349"/>
                </a:cubicBezTo>
                <a:cubicBezTo>
                  <a:pt x="198388" y="125213"/>
                  <a:pt x="196115" y="135351"/>
                  <a:pt x="204029" y="108970"/>
                </a:cubicBezTo>
                <a:cubicBezTo>
                  <a:pt x="206899" y="99403"/>
                  <a:pt x="213505" y="80543"/>
                  <a:pt x="213505" y="80543"/>
                </a:cubicBezTo>
                <a:cubicBezTo>
                  <a:pt x="211926" y="63171"/>
                  <a:pt x="216144" y="44234"/>
                  <a:pt x="208767" y="28427"/>
                </a:cubicBezTo>
                <a:cubicBezTo>
                  <a:pt x="203951" y="18107"/>
                  <a:pt x="191144" y="13077"/>
                  <a:pt x="180340" y="9476"/>
                </a:cubicBezTo>
                <a:lnTo>
                  <a:pt x="151913" y="0"/>
                </a:lnTo>
                <a:cubicBezTo>
                  <a:pt x="132962" y="1579"/>
                  <a:pt x="113817" y="1612"/>
                  <a:pt x="95059" y="4738"/>
                </a:cubicBezTo>
                <a:cubicBezTo>
                  <a:pt x="85207" y="6380"/>
                  <a:pt x="76586" y="13384"/>
                  <a:pt x="66632" y="14214"/>
                </a:cubicBezTo>
                <a:lnTo>
                  <a:pt x="9778" y="18952"/>
                </a:lnTo>
                <a:cubicBezTo>
                  <a:pt x="6619" y="23690"/>
                  <a:pt x="1107" y="27528"/>
                  <a:pt x="302" y="33165"/>
                </a:cubicBezTo>
                <a:cubicBezTo>
                  <a:pt x="-1737" y="47438"/>
                  <a:pt x="6757" y="57426"/>
                  <a:pt x="19254" y="61592"/>
                </a:cubicBezTo>
                <a:cubicBezTo>
                  <a:pt x="28367" y="64630"/>
                  <a:pt x="38230" y="64611"/>
                  <a:pt x="47681" y="66330"/>
                </a:cubicBezTo>
                <a:cubicBezTo>
                  <a:pt x="95432" y="75012"/>
                  <a:pt x="45076" y="67781"/>
                  <a:pt x="109272" y="75806"/>
                </a:cubicBezTo>
                <a:cubicBezTo>
                  <a:pt x="114010" y="77385"/>
                  <a:pt x="121252" y="76076"/>
                  <a:pt x="123486" y="80543"/>
                </a:cubicBezTo>
                <a:cubicBezTo>
                  <a:pt x="128480" y="90531"/>
                  <a:pt x="111641" y="120025"/>
                  <a:pt x="109272" y="12792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C282D56-6920-41BA-AB92-EB42ED6B736F}"/>
              </a:ext>
            </a:extLst>
          </p:cNvPr>
          <p:cNvSpPr/>
          <p:nvPr/>
        </p:nvSpPr>
        <p:spPr>
          <a:xfrm>
            <a:off x="825431" y="1883841"/>
            <a:ext cx="6069759" cy="2383774"/>
          </a:xfrm>
          <a:custGeom>
            <a:avLst/>
            <a:gdLst>
              <a:gd name="connsiteX0" fmla="*/ 0 w 3621974"/>
              <a:gd name="connsiteY0" fmla="*/ 0 h 1591666"/>
              <a:gd name="connsiteX1" fmla="*/ 95003 w 3621974"/>
              <a:gd name="connsiteY1" fmla="*/ 23751 h 1591666"/>
              <a:gd name="connsiteX2" fmla="*/ 130629 w 3621974"/>
              <a:gd name="connsiteY2" fmla="*/ 47502 h 1591666"/>
              <a:gd name="connsiteX3" fmla="*/ 178130 w 3621974"/>
              <a:gd name="connsiteY3" fmla="*/ 59377 h 1591666"/>
              <a:gd name="connsiteX4" fmla="*/ 213756 w 3621974"/>
              <a:gd name="connsiteY4" fmla="*/ 71252 h 1591666"/>
              <a:gd name="connsiteX5" fmla="*/ 296883 w 3621974"/>
              <a:gd name="connsiteY5" fmla="*/ 95003 h 1591666"/>
              <a:gd name="connsiteX6" fmla="*/ 344384 w 3621974"/>
              <a:gd name="connsiteY6" fmla="*/ 106878 h 1591666"/>
              <a:gd name="connsiteX7" fmla="*/ 522514 w 3621974"/>
              <a:gd name="connsiteY7" fmla="*/ 154380 h 1591666"/>
              <a:gd name="connsiteX8" fmla="*/ 558140 w 3621974"/>
              <a:gd name="connsiteY8" fmla="*/ 178130 h 1591666"/>
              <a:gd name="connsiteX9" fmla="*/ 581891 w 3621974"/>
              <a:gd name="connsiteY9" fmla="*/ 213756 h 1591666"/>
              <a:gd name="connsiteX10" fmla="*/ 665018 w 3621974"/>
              <a:gd name="connsiteY10" fmla="*/ 237507 h 1591666"/>
              <a:gd name="connsiteX11" fmla="*/ 700644 w 3621974"/>
              <a:gd name="connsiteY11" fmla="*/ 261258 h 1591666"/>
              <a:gd name="connsiteX12" fmla="*/ 771896 w 3621974"/>
              <a:gd name="connsiteY12" fmla="*/ 296884 h 1591666"/>
              <a:gd name="connsiteX13" fmla="*/ 807522 w 3621974"/>
              <a:gd name="connsiteY13" fmla="*/ 368136 h 1591666"/>
              <a:gd name="connsiteX14" fmla="*/ 878774 w 3621974"/>
              <a:gd name="connsiteY14" fmla="*/ 403762 h 1591666"/>
              <a:gd name="connsiteX15" fmla="*/ 914400 w 3621974"/>
              <a:gd name="connsiteY15" fmla="*/ 427512 h 1591666"/>
              <a:gd name="connsiteX16" fmla="*/ 961901 w 3621974"/>
              <a:gd name="connsiteY16" fmla="*/ 498764 h 1591666"/>
              <a:gd name="connsiteX17" fmla="*/ 1033153 w 3621974"/>
              <a:gd name="connsiteY17" fmla="*/ 546265 h 1591666"/>
              <a:gd name="connsiteX18" fmla="*/ 1436914 w 3621974"/>
              <a:gd name="connsiteY18" fmla="*/ 581891 h 1591666"/>
              <a:gd name="connsiteX19" fmla="*/ 1472540 w 3621974"/>
              <a:gd name="connsiteY19" fmla="*/ 593767 h 1591666"/>
              <a:gd name="connsiteX20" fmla="*/ 1508166 w 3621974"/>
              <a:gd name="connsiteY20" fmla="*/ 617517 h 1591666"/>
              <a:gd name="connsiteX21" fmla="*/ 1591293 w 3621974"/>
              <a:gd name="connsiteY21" fmla="*/ 641268 h 1591666"/>
              <a:gd name="connsiteX22" fmla="*/ 1662545 w 3621974"/>
              <a:gd name="connsiteY22" fmla="*/ 665019 h 1591666"/>
              <a:gd name="connsiteX23" fmla="*/ 1698171 w 3621974"/>
              <a:gd name="connsiteY23" fmla="*/ 676894 h 1591666"/>
              <a:gd name="connsiteX24" fmla="*/ 1816925 w 3621974"/>
              <a:gd name="connsiteY24" fmla="*/ 712520 h 1591666"/>
              <a:gd name="connsiteX25" fmla="*/ 1852551 w 3621974"/>
              <a:gd name="connsiteY25" fmla="*/ 724395 h 1591666"/>
              <a:gd name="connsiteX26" fmla="*/ 1900052 w 3621974"/>
              <a:gd name="connsiteY26" fmla="*/ 795647 h 1591666"/>
              <a:gd name="connsiteX27" fmla="*/ 1935678 w 3621974"/>
              <a:gd name="connsiteY27" fmla="*/ 866899 h 1591666"/>
              <a:gd name="connsiteX28" fmla="*/ 2006930 w 3621974"/>
              <a:gd name="connsiteY28" fmla="*/ 914400 h 1591666"/>
              <a:gd name="connsiteX29" fmla="*/ 2042556 w 3621974"/>
              <a:gd name="connsiteY29" fmla="*/ 926276 h 1591666"/>
              <a:gd name="connsiteX30" fmla="*/ 2125683 w 3621974"/>
              <a:gd name="connsiteY30" fmla="*/ 950026 h 1591666"/>
              <a:gd name="connsiteX31" fmla="*/ 2161309 w 3621974"/>
              <a:gd name="connsiteY31" fmla="*/ 973777 h 1591666"/>
              <a:gd name="connsiteX32" fmla="*/ 2232561 w 3621974"/>
              <a:gd name="connsiteY32" fmla="*/ 997528 h 1591666"/>
              <a:gd name="connsiteX33" fmla="*/ 2268187 w 3621974"/>
              <a:gd name="connsiteY33" fmla="*/ 1009403 h 1591666"/>
              <a:gd name="connsiteX34" fmla="*/ 2410691 w 3621974"/>
              <a:gd name="connsiteY34" fmla="*/ 1033154 h 1591666"/>
              <a:gd name="connsiteX35" fmla="*/ 2600696 w 3621974"/>
              <a:gd name="connsiteY35" fmla="*/ 1056904 h 1591666"/>
              <a:gd name="connsiteX36" fmla="*/ 2755075 w 3621974"/>
              <a:gd name="connsiteY36" fmla="*/ 1080655 h 1591666"/>
              <a:gd name="connsiteX37" fmla="*/ 2826327 w 3621974"/>
              <a:gd name="connsiteY37" fmla="*/ 1116281 h 1591666"/>
              <a:gd name="connsiteX38" fmla="*/ 2897579 w 3621974"/>
              <a:gd name="connsiteY38" fmla="*/ 1151907 h 1591666"/>
              <a:gd name="connsiteX39" fmla="*/ 2968831 w 3621974"/>
              <a:gd name="connsiteY39" fmla="*/ 1199408 h 1591666"/>
              <a:gd name="connsiteX40" fmla="*/ 3040083 w 3621974"/>
              <a:gd name="connsiteY40" fmla="*/ 1235034 h 1591666"/>
              <a:gd name="connsiteX41" fmla="*/ 3123210 w 3621974"/>
              <a:gd name="connsiteY41" fmla="*/ 1330037 h 1591666"/>
              <a:gd name="connsiteX42" fmla="*/ 3170712 w 3621974"/>
              <a:gd name="connsiteY42" fmla="*/ 1377538 h 1591666"/>
              <a:gd name="connsiteX43" fmla="*/ 3206338 w 3621974"/>
              <a:gd name="connsiteY43" fmla="*/ 1413164 h 1591666"/>
              <a:gd name="connsiteX44" fmla="*/ 3313216 w 3621974"/>
              <a:gd name="connsiteY44" fmla="*/ 1460665 h 1591666"/>
              <a:gd name="connsiteX45" fmla="*/ 3348842 w 3621974"/>
              <a:gd name="connsiteY45" fmla="*/ 1472541 h 1591666"/>
              <a:gd name="connsiteX46" fmla="*/ 3420093 w 3621974"/>
              <a:gd name="connsiteY46" fmla="*/ 1496291 h 1591666"/>
              <a:gd name="connsiteX47" fmla="*/ 3455719 w 3621974"/>
              <a:gd name="connsiteY47" fmla="*/ 1508167 h 1591666"/>
              <a:gd name="connsiteX48" fmla="*/ 3491345 w 3621974"/>
              <a:gd name="connsiteY48" fmla="*/ 1531917 h 1591666"/>
              <a:gd name="connsiteX49" fmla="*/ 3538847 w 3621974"/>
              <a:gd name="connsiteY49" fmla="*/ 1543793 h 1591666"/>
              <a:gd name="connsiteX50" fmla="*/ 3574473 w 3621974"/>
              <a:gd name="connsiteY50" fmla="*/ 1555668 h 1591666"/>
              <a:gd name="connsiteX51" fmla="*/ 3621974 w 3621974"/>
              <a:gd name="connsiteY51" fmla="*/ 1591294 h 159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621974" h="1591666">
                <a:moveTo>
                  <a:pt x="0" y="0"/>
                </a:moveTo>
                <a:cubicBezTo>
                  <a:pt x="22579" y="4516"/>
                  <a:pt x="70661" y="11580"/>
                  <a:pt x="95003" y="23751"/>
                </a:cubicBezTo>
                <a:cubicBezTo>
                  <a:pt x="107769" y="30134"/>
                  <a:pt x="117511" y="41880"/>
                  <a:pt x="130629" y="47502"/>
                </a:cubicBezTo>
                <a:cubicBezTo>
                  <a:pt x="145630" y="53931"/>
                  <a:pt x="162437" y="54893"/>
                  <a:pt x="178130" y="59377"/>
                </a:cubicBezTo>
                <a:cubicBezTo>
                  <a:pt x="190166" y="62816"/>
                  <a:pt x="201766" y="67655"/>
                  <a:pt x="213756" y="71252"/>
                </a:cubicBezTo>
                <a:cubicBezTo>
                  <a:pt x="241358" y="79533"/>
                  <a:pt x="269081" y="87420"/>
                  <a:pt x="296883" y="95003"/>
                </a:cubicBezTo>
                <a:cubicBezTo>
                  <a:pt x="312629" y="99297"/>
                  <a:pt x="328901" y="101717"/>
                  <a:pt x="344384" y="106878"/>
                </a:cubicBezTo>
                <a:cubicBezTo>
                  <a:pt x="492112" y="156120"/>
                  <a:pt x="383960" y="134585"/>
                  <a:pt x="522514" y="154380"/>
                </a:cubicBezTo>
                <a:cubicBezTo>
                  <a:pt x="534389" y="162297"/>
                  <a:pt x="548048" y="168038"/>
                  <a:pt x="558140" y="178130"/>
                </a:cubicBezTo>
                <a:cubicBezTo>
                  <a:pt x="568232" y="188222"/>
                  <a:pt x="570746" y="204840"/>
                  <a:pt x="581891" y="213756"/>
                </a:cubicBezTo>
                <a:cubicBezTo>
                  <a:pt x="589637" y="219953"/>
                  <a:pt x="661911" y="236730"/>
                  <a:pt x="665018" y="237507"/>
                </a:cubicBezTo>
                <a:cubicBezTo>
                  <a:pt x="676893" y="245424"/>
                  <a:pt x="687878" y="254875"/>
                  <a:pt x="700644" y="261258"/>
                </a:cubicBezTo>
                <a:cubicBezTo>
                  <a:pt x="798976" y="310424"/>
                  <a:pt x="669796" y="228817"/>
                  <a:pt x="771896" y="296884"/>
                </a:cubicBezTo>
                <a:cubicBezTo>
                  <a:pt x="781554" y="325860"/>
                  <a:pt x="784501" y="345115"/>
                  <a:pt x="807522" y="368136"/>
                </a:cubicBezTo>
                <a:cubicBezTo>
                  <a:pt x="841552" y="402166"/>
                  <a:pt x="840143" y="384447"/>
                  <a:pt x="878774" y="403762"/>
                </a:cubicBezTo>
                <a:cubicBezTo>
                  <a:pt x="891539" y="410145"/>
                  <a:pt x="902525" y="419595"/>
                  <a:pt x="914400" y="427512"/>
                </a:cubicBezTo>
                <a:cubicBezTo>
                  <a:pt x="930234" y="451263"/>
                  <a:pt x="938150" y="482930"/>
                  <a:pt x="961901" y="498764"/>
                </a:cubicBezTo>
                <a:cubicBezTo>
                  <a:pt x="985652" y="514598"/>
                  <a:pt x="1006073" y="537238"/>
                  <a:pt x="1033153" y="546265"/>
                </a:cubicBezTo>
                <a:cubicBezTo>
                  <a:pt x="1209620" y="605088"/>
                  <a:pt x="1079386" y="569122"/>
                  <a:pt x="1436914" y="581891"/>
                </a:cubicBezTo>
                <a:cubicBezTo>
                  <a:pt x="1448789" y="585850"/>
                  <a:pt x="1461344" y="588169"/>
                  <a:pt x="1472540" y="593767"/>
                </a:cubicBezTo>
                <a:cubicBezTo>
                  <a:pt x="1485305" y="600150"/>
                  <a:pt x="1494915" y="612216"/>
                  <a:pt x="1508166" y="617517"/>
                </a:cubicBezTo>
                <a:cubicBezTo>
                  <a:pt x="1534923" y="628220"/>
                  <a:pt x="1563750" y="632793"/>
                  <a:pt x="1591293" y="641268"/>
                </a:cubicBezTo>
                <a:cubicBezTo>
                  <a:pt x="1615221" y="648631"/>
                  <a:pt x="1638794" y="657102"/>
                  <a:pt x="1662545" y="665019"/>
                </a:cubicBezTo>
                <a:cubicBezTo>
                  <a:pt x="1674420" y="668977"/>
                  <a:pt x="1686027" y="673858"/>
                  <a:pt x="1698171" y="676894"/>
                </a:cubicBezTo>
                <a:cubicBezTo>
                  <a:pt x="1769964" y="694842"/>
                  <a:pt x="1730184" y="683606"/>
                  <a:pt x="1816925" y="712520"/>
                </a:cubicBezTo>
                <a:lnTo>
                  <a:pt x="1852551" y="724395"/>
                </a:lnTo>
                <a:cubicBezTo>
                  <a:pt x="1868385" y="748146"/>
                  <a:pt x="1891026" y="768567"/>
                  <a:pt x="1900052" y="795647"/>
                </a:cubicBezTo>
                <a:cubicBezTo>
                  <a:pt x="1908523" y="821060"/>
                  <a:pt x="1914011" y="847940"/>
                  <a:pt x="1935678" y="866899"/>
                </a:cubicBezTo>
                <a:cubicBezTo>
                  <a:pt x="1957160" y="885696"/>
                  <a:pt x="1979850" y="905373"/>
                  <a:pt x="2006930" y="914400"/>
                </a:cubicBezTo>
                <a:cubicBezTo>
                  <a:pt x="2018805" y="918359"/>
                  <a:pt x="2030520" y="922837"/>
                  <a:pt x="2042556" y="926276"/>
                </a:cubicBezTo>
                <a:cubicBezTo>
                  <a:pt x="2146961" y="956107"/>
                  <a:pt x="2040244" y="921547"/>
                  <a:pt x="2125683" y="950026"/>
                </a:cubicBezTo>
                <a:cubicBezTo>
                  <a:pt x="2137558" y="957943"/>
                  <a:pt x="2148267" y="967980"/>
                  <a:pt x="2161309" y="973777"/>
                </a:cubicBezTo>
                <a:cubicBezTo>
                  <a:pt x="2184187" y="983945"/>
                  <a:pt x="2208810" y="989611"/>
                  <a:pt x="2232561" y="997528"/>
                </a:cubicBezTo>
                <a:cubicBezTo>
                  <a:pt x="2244436" y="1001486"/>
                  <a:pt x="2255912" y="1006948"/>
                  <a:pt x="2268187" y="1009403"/>
                </a:cubicBezTo>
                <a:cubicBezTo>
                  <a:pt x="2355011" y="1026767"/>
                  <a:pt x="2307583" y="1018423"/>
                  <a:pt x="2410691" y="1033154"/>
                </a:cubicBezTo>
                <a:cubicBezTo>
                  <a:pt x="2499284" y="1062684"/>
                  <a:pt x="2417330" y="1038567"/>
                  <a:pt x="2600696" y="1056904"/>
                </a:cubicBezTo>
                <a:cubicBezTo>
                  <a:pt x="2638880" y="1060722"/>
                  <a:pt x="2715380" y="1074039"/>
                  <a:pt x="2755075" y="1080655"/>
                </a:cubicBezTo>
                <a:cubicBezTo>
                  <a:pt x="2857175" y="1148722"/>
                  <a:pt x="2727995" y="1067115"/>
                  <a:pt x="2826327" y="1116281"/>
                </a:cubicBezTo>
                <a:cubicBezTo>
                  <a:pt x="2918410" y="1162322"/>
                  <a:pt x="2808032" y="1122059"/>
                  <a:pt x="2897579" y="1151907"/>
                </a:cubicBezTo>
                <a:cubicBezTo>
                  <a:pt x="2921330" y="1167741"/>
                  <a:pt x="2941751" y="1190381"/>
                  <a:pt x="2968831" y="1199408"/>
                </a:cubicBezTo>
                <a:cubicBezTo>
                  <a:pt x="3017997" y="1215798"/>
                  <a:pt x="2994041" y="1204341"/>
                  <a:pt x="3040083" y="1235034"/>
                </a:cubicBezTo>
                <a:cubicBezTo>
                  <a:pt x="3095501" y="1318161"/>
                  <a:pt x="3063833" y="1290452"/>
                  <a:pt x="3123210" y="1330037"/>
                </a:cubicBezTo>
                <a:cubicBezTo>
                  <a:pt x="3145831" y="1397897"/>
                  <a:pt x="3116424" y="1341346"/>
                  <a:pt x="3170712" y="1377538"/>
                </a:cubicBezTo>
                <a:cubicBezTo>
                  <a:pt x="3184686" y="1386854"/>
                  <a:pt x="3193436" y="1402413"/>
                  <a:pt x="3206338" y="1413164"/>
                </a:cubicBezTo>
                <a:cubicBezTo>
                  <a:pt x="3243977" y="1444530"/>
                  <a:pt x="3261431" y="1443403"/>
                  <a:pt x="3313216" y="1460665"/>
                </a:cubicBezTo>
                <a:lnTo>
                  <a:pt x="3348842" y="1472541"/>
                </a:lnTo>
                <a:lnTo>
                  <a:pt x="3420093" y="1496291"/>
                </a:lnTo>
                <a:cubicBezTo>
                  <a:pt x="3431968" y="1500250"/>
                  <a:pt x="3445303" y="1501224"/>
                  <a:pt x="3455719" y="1508167"/>
                </a:cubicBezTo>
                <a:cubicBezTo>
                  <a:pt x="3467594" y="1516084"/>
                  <a:pt x="3478227" y="1526295"/>
                  <a:pt x="3491345" y="1531917"/>
                </a:cubicBezTo>
                <a:cubicBezTo>
                  <a:pt x="3506347" y="1538346"/>
                  <a:pt x="3523154" y="1539309"/>
                  <a:pt x="3538847" y="1543793"/>
                </a:cubicBezTo>
                <a:cubicBezTo>
                  <a:pt x="3550883" y="1547232"/>
                  <a:pt x="3562598" y="1551710"/>
                  <a:pt x="3574473" y="1555668"/>
                </a:cubicBezTo>
                <a:cubicBezTo>
                  <a:pt x="3602614" y="1597881"/>
                  <a:pt x="3583951" y="1591294"/>
                  <a:pt x="3621974" y="1591294"/>
                </a:cubicBezTo>
              </a:path>
            </a:pathLst>
          </a:custGeom>
          <a:noFill/>
          <a:ln w="76200">
            <a:solidFill>
              <a:srgbClr val="EF1D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860117C-51C0-416A-88B3-0CE74BD0F81C}"/>
              </a:ext>
            </a:extLst>
          </p:cNvPr>
          <p:cNvCxnSpPr>
            <a:cxnSpLocks/>
          </p:cNvCxnSpPr>
          <p:nvPr/>
        </p:nvCxnSpPr>
        <p:spPr>
          <a:xfrm>
            <a:off x="2210120" y="2292001"/>
            <a:ext cx="5074170" cy="1935053"/>
          </a:xfrm>
          <a:prstGeom prst="straightConnector1">
            <a:avLst/>
          </a:prstGeom>
          <a:ln w="60325">
            <a:solidFill>
              <a:srgbClr val="EF1D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2734EB2-4A10-46CC-B332-22E27F112526}"/>
              </a:ext>
            </a:extLst>
          </p:cNvPr>
          <p:cNvSpPr txBox="1"/>
          <p:nvPr/>
        </p:nvSpPr>
        <p:spPr>
          <a:xfrm>
            <a:off x="3984966" y="2063174"/>
            <a:ext cx="4880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Dissolved P release from fertilizer</a:t>
            </a:r>
          </a:p>
        </p:txBody>
      </p:sp>
      <p:sp>
        <p:nvSpPr>
          <p:cNvPr id="3" name="Up Arrow 2"/>
          <p:cNvSpPr/>
          <p:nvPr/>
        </p:nvSpPr>
        <p:spPr>
          <a:xfrm rot="6546077">
            <a:off x="3194047" y="2596706"/>
            <a:ext cx="456758" cy="1856303"/>
          </a:xfrm>
          <a:prstGeom prst="up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" name="Bent Arrow 3"/>
          <p:cNvSpPr/>
          <p:nvPr/>
        </p:nvSpPr>
        <p:spPr>
          <a:xfrm rot="533384" flipV="1">
            <a:off x="757525" y="2227638"/>
            <a:ext cx="1656578" cy="1051697"/>
          </a:xfrm>
          <a:custGeom>
            <a:avLst/>
            <a:gdLst>
              <a:gd name="connsiteX0" fmla="*/ 0 w 963778"/>
              <a:gd name="connsiteY0" fmla="*/ 958857 h 958857"/>
              <a:gd name="connsiteX1" fmla="*/ 0 w 963778"/>
              <a:gd name="connsiteY1" fmla="*/ 753503 h 958857"/>
              <a:gd name="connsiteX2" fmla="*/ 556425 w 963778"/>
              <a:gd name="connsiteY2" fmla="*/ 197078 h 958857"/>
              <a:gd name="connsiteX3" fmla="*/ 650606 w 963778"/>
              <a:gd name="connsiteY3" fmla="*/ 197079 h 958857"/>
              <a:gd name="connsiteX4" fmla="*/ 650606 w 963778"/>
              <a:gd name="connsiteY4" fmla="*/ 0 h 958857"/>
              <a:gd name="connsiteX5" fmla="*/ 963778 w 963778"/>
              <a:gd name="connsiteY5" fmla="*/ 350788 h 958857"/>
              <a:gd name="connsiteX6" fmla="*/ 650606 w 963778"/>
              <a:gd name="connsiteY6" fmla="*/ 701576 h 958857"/>
              <a:gd name="connsiteX7" fmla="*/ 650606 w 963778"/>
              <a:gd name="connsiteY7" fmla="*/ 504498 h 958857"/>
              <a:gd name="connsiteX8" fmla="*/ 556425 w 963778"/>
              <a:gd name="connsiteY8" fmla="*/ 504498 h 958857"/>
              <a:gd name="connsiteX9" fmla="*/ 307419 w 963778"/>
              <a:gd name="connsiteY9" fmla="*/ 753504 h 958857"/>
              <a:gd name="connsiteX10" fmla="*/ 307419 w 963778"/>
              <a:gd name="connsiteY10" fmla="*/ 958857 h 958857"/>
              <a:gd name="connsiteX11" fmla="*/ 0 w 963778"/>
              <a:gd name="connsiteY11" fmla="*/ 958857 h 958857"/>
              <a:gd name="connsiteX0" fmla="*/ 132361 w 963778"/>
              <a:gd name="connsiteY0" fmla="*/ 889358 h 958857"/>
              <a:gd name="connsiteX1" fmla="*/ 0 w 963778"/>
              <a:gd name="connsiteY1" fmla="*/ 753503 h 958857"/>
              <a:gd name="connsiteX2" fmla="*/ 556425 w 963778"/>
              <a:gd name="connsiteY2" fmla="*/ 197078 h 958857"/>
              <a:gd name="connsiteX3" fmla="*/ 650606 w 963778"/>
              <a:gd name="connsiteY3" fmla="*/ 197079 h 958857"/>
              <a:gd name="connsiteX4" fmla="*/ 650606 w 963778"/>
              <a:gd name="connsiteY4" fmla="*/ 0 h 958857"/>
              <a:gd name="connsiteX5" fmla="*/ 963778 w 963778"/>
              <a:gd name="connsiteY5" fmla="*/ 350788 h 958857"/>
              <a:gd name="connsiteX6" fmla="*/ 650606 w 963778"/>
              <a:gd name="connsiteY6" fmla="*/ 701576 h 958857"/>
              <a:gd name="connsiteX7" fmla="*/ 650606 w 963778"/>
              <a:gd name="connsiteY7" fmla="*/ 504498 h 958857"/>
              <a:gd name="connsiteX8" fmla="*/ 556425 w 963778"/>
              <a:gd name="connsiteY8" fmla="*/ 504498 h 958857"/>
              <a:gd name="connsiteX9" fmla="*/ 307419 w 963778"/>
              <a:gd name="connsiteY9" fmla="*/ 753504 h 958857"/>
              <a:gd name="connsiteX10" fmla="*/ 307419 w 963778"/>
              <a:gd name="connsiteY10" fmla="*/ 958857 h 958857"/>
              <a:gd name="connsiteX11" fmla="*/ 132361 w 963778"/>
              <a:gd name="connsiteY11" fmla="*/ 889358 h 958857"/>
              <a:gd name="connsiteX0" fmla="*/ 113747 w 963778"/>
              <a:gd name="connsiteY0" fmla="*/ 878025 h 958857"/>
              <a:gd name="connsiteX1" fmla="*/ 0 w 963778"/>
              <a:gd name="connsiteY1" fmla="*/ 753503 h 958857"/>
              <a:gd name="connsiteX2" fmla="*/ 556425 w 963778"/>
              <a:gd name="connsiteY2" fmla="*/ 197078 h 958857"/>
              <a:gd name="connsiteX3" fmla="*/ 650606 w 963778"/>
              <a:gd name="connsiteY3" fmla="*/ 197079 h 958857"/>
              <a:gd name="connsiteX4" fmla="*/ 650606 w 963778"/>
              <a:gd name="connsiteY4" fmla="*/ 0 h 958857"/>
              <a:gd name="connsiteX5" fmla="*/ 963778 w 963778"/>
              <a:gd name="connsiteY5" fmla="*/ 350788 h 958857"/>
              <a:gd name="connsiteX6" fmla="*/ 650606 w 963778"/>
              <a:gd name="connsiteY6" fmla="*/ 701576 h 958857"/>
              <a:gd name="connsiteX7" fmla="*/ 650606 w 963778"/>
              <a:gd name="connsiteY7" fmla="*/ 504498 h 958857"/>
              <a:gd name="connsiteX8" fmla="*/ 556425 w 963778"/>
              <a:gd name="connsiteY8" fmla="*/ 504498 h 958857"/>
              <a:gd name="connsiteX9" fmla="*/ 307419 w 963778"/>
              <a:gd name="connsiteY9" fmla="*/ 753504 h 958857"/>
              <a:gd name="connsiteX10" fmla="*/ 307419 w 963778"/>
              <a:gd name="connsiteY10" fmla="*/ 958857 h 958857"/>
              <a:gd name="connsiteX11" fmla="*/ 113747 w 963778"/>
              <a:gd name="connsiteY11" fmla="*/ 878025 h 958857"/>
              <a:gd name="connsiteX0" fmla="*/ 113747 w 963778"/>
              <a:gd name="connsiteY0" fmla="*/ 878025 h 958857"/>
              <a:gd name="connsiteX1" fmla="*/ 0 w 963778"/>
              <a:gd name="connsiteY1" fmla="*/ 753503 h 958857"/>
              <a:gd name="connsiteX2" fmla="*/ 556425 w 963778"/>
              <a:gd name="connsiteY2" fmla="*/ 197078 h 958857"/>
              <a:gd name="connsiteX3" fmla="*/ 650606 w 963778"/>
              <a:gd name="connsiteY3" fmla="*/ 197079 h 958857"/>
              <a:gd name="connsiteX4" fmla="*/ 650606 w 963778"/>
              <a:gd name="connsiteY4" fmla="*/ 0 h 958857"/>
              <a:gd name="connsiteX5" fmla="*/ 963778 w 963778"/>
              <a:gd name="connsiteY5" fmla="*/ 350788 h 958857"/>
              <a:gd name="connsiteX6" fmla="*/ 650606 w 963778"/>
              <a:gd name="connsiteY6" fmla="*/ 701576 h 958857"/>
              <a:gd name="connsiteX7" fmla="*/ 650606 w 963778"/>
              <a:gd name="connsiteY7" fmla="*/ 504498 h 958857"/>
              <a:gd name="connsiteX8" fmla="*/ 556425 w 963778"/>
              <a:gd name="connsiteY8" fmla="*/ 504498 h 958857"/>
              <a:gd name="connsiteX9" fmla="*/ 307419 w 963778"/>
              <a:gd name="connsiteY9" fmla="*/ 753504 h 958857"/>
              <a:gd name="connsiteX10" fmla="*/ 307419 w 963778"/>
              <a:gd name="connsiteY10" fmla="*/ 958857 h 958857"/>
              <a:gd name="connsiteX11" fmla="*/ 113747 w 963778"/>
              <a:gd name="connsiteY11" fmla="*/ 878025 h 958857"/>
              <a:gd name="connsiteX0" fmla="*/ 307419 w 963778"/>
              <a:gd name="connsiteY0" fmla="*/ 958857 h 958857"/>
              <a:gd name="connsiteX1" fmla="*/ 0 w 963778"/>
              <a:gd name="connsiteY1" fmla="*/ 753503 h 958857"/>
              <a:gd name="connsiteX2" fmla="*/ 556425 w 963778"/>
              <a:gd name="connsiteY2" fmla="*/ 197078 h 958857"/>
              <a:gd name="connsiteX3" fmla="*/ 650606 w 963778"/>
              <a:gd name="connsiteY3" fmla="*/ 197079 h 958857"/>
              <a:gd name="connsiteX4" fmla="*/ 650606 w 963778"/>
              <a:gd name="connsiteY4" fmla="*/ 0 h 958857"/>
              <a:gd name="connsiteX5" fmla="*/ 963778 w 963778"/>
              <a:gd name="connsiteY5" fmla="*/ 350788 h 958857"/>
              <a:gd name="connsiteX6" fmla="*/ 650606 w 963778"/>
              <a:gd name="connsiteY6" fmla="*/ 701576 h 958857"/>
              <a:gd name="connsiteX7" fmla="*/ 650606 w 963778"/>
              <a:gd name="connsiteY7" fmla="*/ 504498 h 958857"/>
              <a:gd name="connsiteX8" fmla="*/ 556425 w 963778"/>
              <a:gd name="connsiteY8" fmla="*/ 504498 h 958857"/>
              <a:gd name="connsiteX9" fmla="*/ 307419 w 963778"/>
              <a:gd name="connsiteY9" fmla="*/ 753504 h 958857"/>
              <a:gd name="connsiteX10" fmla="*/ 307419 w 963778"/>
              <a:gd name="connsiteY10" fmla="*/ 958857 h 958857"/>
              <a:gd name="connsiteX0" fmla="*/ 558574 w 1214933"/>
              <a:gd name="connsiteY0" fmla="*/ 958857 h 958857"/>
              <a:gd name="connsiteX1" fmla="*/ 0 w 1214933"/>
              <a:gd name="connsiteY1" fmla="*/ 902263 h 958857"/>
              <a:gd name="connsiteX2" fmla="*/ 807580 w 1214933"/>
              <a:gd name="connsiteY2" fmla="*/ 197078 h 958857"/>
              <a:gd name="connsiteX3" fmla="*/ 901761 w 1214933"/>
              <a:gd name="connsiteY3" fmla="*/ 197079 h 958857"/>
              <a:gd name="connsiteX4" fmla="*/ 901761 w 1214933"/>
              <a:gd name="connsiteY4" fmla="*/ 0 h 958857"/>
              <a:gd name="connsiteX5" fmla="*/ 1214933 w 1214933"/>
              <a:gd name="connsiteY5" fmla="*/ 350788 h 958857"/>
              <a:gd name="connsiteX6" fmla="*/ 901761 w 1214933"/>
              <a:gd name="connsiteY6" fmla="*/ 701576 h 958857"/>
              <a:gd name="connsiteX7" fmla="*/ 901761 w 1214933"/>
              <a:gd name="connsiteY7" fmla="*/ 504498 h 958857"/>
              <a:gd name="connsiteX8" fmla="*/ 807580 w 1214933"/>
              <a:gd name="connsiteY8" fmla="*/ 504498 h 958857"/>
              <a:gd name="connsiteX9" fmla="*/ 558574 w 1214933"/>
              <a:gd name="connsiteY9" fmla="*/ 753504 h 958857"/>
              <a:gd name="connsiteX10" fmla="*/ 558574 w 1214933"/>
              <a:gd name="connsiteY10" fmla="*/ 958857 h 958857"/>
              <a:gd name="connsiteX0" fmla="*/ 666979 w 1323338"/>
              <a:gd name="connsiteY0" fmla="*/ 958857 h 1051697"/>
              <a:gd name="connsiteX1" fmla="*/ 0 w 1323338"/>
              <a:gd name="connsiteY1" fmla="*/ 1051697 h 1051697"/>
              <a:gd name="connsiteX2" fmla="*/ 915985 w 1323338"/>
              <a:gd name="connsiteY2" fmla="*/ 197078 h 1051697"/>
              <a:gd name="connsiteX3" fmla="*/ 1010166 w 1323338"/>
              <a:gd name="connsiteY3" fmla="*/ 197079 h 1051697"/>
              <a:gd name="connsiteX4" fmla="*/ 1010166 w 1323338"/>
              <a:gd name="connsiteY4" fmla="*/ 0 h 1051697"/>
              <a:gd name="connsiteX5" fmla="*/ 1323338 w 1323338"/>
              <a:gd name="connsiteY5" fmla="*/ 350788 h 1051697"/>
              <a:gd name="connsiteX6" fmla="*/ 1010166 w 1323338"/>
              <a:gd name="connsiteY6" fmla="*/ 701576 h 1051697"/>
              <a:gd name="connsiteX7" fmla="*/ 1010166 w 1323338"/>
              <a:gd name="connsiteY7" fmla="*/ 504498 h 1051697"/>
              <a:gd name="connsiteX8" fmla="*/ 915985 w 1323338"/>
              <a:gd name="connsiteY8" fmla="*/ 504498 h 1051697"/>
              <a:gd name="connsiteX9" fmla="*/ 666979 w 1323338"/>
              <a:gd name="connsiteY9" fmla="*/ 753504 h 1051697"/>
              <a:gd name="connsiteX10" fmla="*/ 666979 w 1323338"/>
              <a:gd name="connsiteY10" fmla="*/ 958857 h 105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23338" h="1051697">
                <a:moveTo>
                  <a:pt x="666979" y="958857"/>
                </a:moveTo>
                <a:lnTo>
                  <a:pt x="0" y="1051697"/>
                </a:lnTo>
                <a:cubicBezTo>
                  <a:pt x="0" y="744392"/>
                  <a:pt x="608680" y="197078"/>
                  <a:pt x="915985" y="197078"/>
                </a:cubicBezTo>
                <a:lnTo>
                  <a:pt x="1010166" y="197079"/>
                </a:lnTo>
                <a:lnTo>
                  <a:pt x="1010166" y="0"/>
                </a:lnTo>
                <a:lnTo>
                  <a:pt x="1323338" y="350788"/>
                </a:lnTo>
                <a:lnTo>
                  <a:pt x="1010166" y="701576"/>
                </a:lnTo>
                <a:lnTo>
                  <a:pt x="1010166" y="504498"/>
                </a:lnTo>
                <a:lnTo>
                  <a:pt x="915985" y="504498"/>
                </a:lnTo>
                <a:cubicBezTo>
                  <a:pt x="778463" y="504498"/>
                  <a:pt x="666979" y="615982"/>
                  <a:pt x="666979" y="753504"/>
                </a:cubicBezTo>
                <a:lnTo>
                  <a:pt x="666979" y="958857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9" name="Up Arrow 48"/>
          <p:cNvSpPr/>
          <p:nvPr/>
        </p:nvSpPr>
        <p:spPr>
          <a:xfrm rot="5243285">
            <a:off x="5073957" y="3525058"/>
            <a:ext cx="456758" cy="897035"/>
          </a:xfrm>
          <a:prstGeom prst="up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860117C-51C0-416A-88B3-0CE74BD0F81C}"/>
              </a:ext>
            </a:extLst>
          </p:cNvPr>
          <p:cNvCxnSpPr>
            <a:cxnSpLocks/>
          </p:cNvCxnSpPr>
          <p:nvPr/>
        </p:nvCxnSpPr>
        <p:spPr>
          <a:xfrm>
            <a:off x="6230633" y="3910855"/>
            <a:ext cx="1206057" cy="483839"/>
          </a:xfrm>
          <a:prstGeom prst="straightConnector1">
            <a:avLst/>
          </a:prstGeom>
          <a:ln w="603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2734EB2-4A10-46CC-B332-22E27F112526}"/>
              </a:ext>
            </a:extLst>
          </p:cNvPr>
          <p:cNvSpPr txBox="1"/>
          <p:nvPr/>
        </p:nvSpPr>
        <p:spPr>
          <a:xfrm rot="1172012">
            <a:off x="2322079" y="3559806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400" i="1" dirty="0">
                <a:solidFill>
                  <a:prstClr val="black"/>
                </a:solidFill>
                <a:latin typeface="Trebuchet MS" panose="020B0603020202020204"/>
              </a:rPr>
              <a:t>Interflow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734EB2-4A10-46CC-B332-22E27F112526}"/>
              </a:ext>
            </a:extLst>
          </p:cNvPr>
          <p:cNvSpPr txBox="1"/>
          <p:nvPr/>
        </p:nvSpPr>
        <p:spPr>
          <a:xfrm>
            <a:off x="4536994" y="4110963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2400" i="1" dirty="0">
                <a:solidFill>
                  <a:prstClr val="black"/>
                </a:solidFill>
                <a:latin typeface="Trebuchet MS" panose="020B0603020202020204"/>
              </a:rPr>
              <a:t>Return-flow</a:t>
            </a:r>
          </a:p>
        </p:txBody>
      </p:sp>
    </p:spTree>
    <p:extLst>
      <p:ext uri="{BB962C8B-B14F-4D97-AF65-F5344CB8AC3E}">
        <p14:creationId xmlns:p14="http://schemas.microsoft.com/office/powerpoint/2010/main" val="204579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/>
      <p:bldP spid="3" grpId="0" animBg="1"/>
      <p:bldP spid="4" grpId="0" animBg="1"/>
      <p:bldP spid="49" grpId="0" animBg="1"/>
      <p:bldP spid="51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348" y="28827"/>
            <a:ext cx="7886700" cy="667689"/>
          </a:xfrm>
        </p:spPr>
        <p:txBody>
          <a:bodyPr/>
          <a:lstStyle/>
          <a:p>
            <a:pPr eaLnBrk="1" hangingPunct="1"/>
            <a:r>
              <a:rPr lang="en-US" dirty="0"/>
              <a:t>Phosphorus Cycle</a:t>
            </a:r>
          </a:p>
        </p:txBody>
      </p:sp>
      <p:pic>
        <p:nvPicPr>
          <p:cNvPr id="15363" name="Picture 3" descr="MCj037016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3827" y="1865710"/>
            <a:ext cx="239315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7016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710" y="1865710"/>
            <a:ext cx="238125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MCj037016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8404" y="1865710"/>
            <a:ext cx="238125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MCj037016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098" y="1865710"/>
            <a:ext cx="239316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MCj037016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982" y="1865710"/>
            <a:ext cx="238125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MCj037016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677" y="1865710"/>
            <a:ext cx="239315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Oval 9"/>
          <p:cNvSpPr>
            <a:spLocks noChangeArrowheads="1"/>
          </p:cNvSpPr>
          <p:nvPr/>
        </p:nvSpPr>
        <p:spPr bwMode="auto">
          <a:xfrm>
            <a:off x="2725479" y="3053954"/>
            <a:ext cx="1574006" cy="7429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Dissolved P</a:t>
            </a:r>
          </a:p>
          <a:p>
            <a:pPr algn="ctr" defTabSz="646510"/>
            <a:r>
              <a:rPr lang="en-US" sz="1275" dirty="0">
                <a:latin typeface="Arial" charset="0"/>
              </a:rPr>
              <a:t>H</a:t>
            </a:r>
            <a:r>
              <a:rPr lang="en-US" sz="1275" baseline="-25000" dirty="0">
                <a:latin typeface="Arial" charset="0"/>
              </a:rPr>
              <a:t>2</a:t>
            </a:r>
            <a:r>
              <a:rPr lang="en-US" sz="1275" dirty="0">
                <a:latin typeface="Arial" charset="0"/>
              </a:rPr>
              <a:t>PO</a:t>
            </a:r>
            <a:r>
              <a:rPr lang="en-US" sz="1275" baseline="-25000" dirty="0">
                <a:latin typeface="Arial" charset="0"/>
              </a:rPr>
              <a:t>4</a:t>
            </a:r>
            <a:r>
              <a:rPr lang="en-US" sz="1275" baseline="30000" dirty="0">
                <a:latin typeface="Arial" charset="0"/>
              </a:rPr>
              <a:t>-</a:t>
            </a:r>
            <a:r>
              <a:rPr lang="en-US" sz="1275" dirty="0">
                <a:latin typeface="Arial" charset="0"/>
              </a:rPr>
              <a:t> / HPO</a:t>
            </a:r>
            <a:r>
              <a:rPr lang="en-US" sz="1275" baseline="-25000" dirty="0">
                <a:latin typeface="Arial" charset="0"/>
              </a:rPr>
              <a:t>4</a:t>
            </a:r>
            <a:r>
              <a:rPr lang="en-US" sz="1275" baseline="30000" dirty="0">
                <a:latin typeface="Arial" charset="0"/>
              </a:rPr>
              <a:t>2-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5121015" y="2335885"/>
            <a:ext cx="1279783" cy="8606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>
                <a:latin typeface="Arial" charset="0"/>
              </a:rPr>
              <a:t>Adsorbed P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3539866" y="3846911"/>
            <a:ext cx="0" cy="10382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880010" y="4637485"/>
            <a:ext cx="5429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73" name="AutoShape 13"/>
          <p:cNvSpPr>
            <a:spLocks/>
          </p:cNvSpPr>
          <p:nvPr/>
        </p:nvSpPr>
        <p:spPr bwMode="auto">
          <a:xfrm>
            <a:off x="716895" y="2260997"/>
            <a:ext cx="108347" cy="2476500"/>
          </a:xfrm>
          <a:prstGeom prst="leftBrace">
            <a:avLst>
              <a:gd name="adj1" fmla="val 19047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880010" y="2311004"/>
            <a:ext cx="5429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175160" y="3103960"/>
            <a:ext cx="504079" cy="45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wrap="none" lIns="64658" tIns="32329" rIns="64658" bIns="32329">
            <a:spAutoFit/>
          </a:bodyPr>
          <a:lstStyle>
            <a:lvl1pPr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2pPr>
            <a:lvl3pPr marL="11430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4pPr>
            <a:lvl5pPr marL="20574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sz="1275" b="0">
                <a:solidFill>
                  <a:schemeClr val="tx1"/>
                </a:solidFill>
                <a:latin typeface="Arial" charset="0"/>
              </a:rPr>
              <a:t>Root</a:t>
            </a:r>
            <a:br>
              <a:rPr lang="en-US" sz="1275" b="0">
                <a:solidFill>
                  <a:schemeClr val="tx1"/>
                </a:solidFill>
                <a:latin typeface="Arial" charset="0"/>
              </a:rPr>
            </a:br>
            <a:r>
              <a:rPr lang="en-US" sz="1275" b="0">
                <a:solidFill>
                  <a:schemeClr val="tx1"/>
                </a:solidFill>
                <a:latin typeface="Arial" charset="0"/>
              </a:rPr>
              <a:t>Zone</a:t>
            </a: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>
            <a:off x="4354254" y="3042047"/>
            <a:ext cx="651272" cy="295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3539866" y="2260997"/>
            <a:ext cx="0" cy="742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1455083" y="3116934"/>
            <a:ext cx="825519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Mineralization</a:t>
            </a:r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2211129" y="2621634"/>
            <a:ext cx="848916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Immobilization</a:t>
            </a:r>
          </a:p>
        </p:txBody>
      </p:sp>
      <p:sp>
        <p:nvSpPr>
          <p:cNvPr id="83988" name="AutoShape 20"/>
          <p:cNvSpPr>
            <a:spLocks noChangeArrowheads="1"/>
          </p:cNvSpPr>
          <p:nvPr/>
        </p:nvSpPr>
        <p:spPr bwMode="auto">
          <a:xfrm>
            <a:off x="3630354" y="2422799"/>
            <a:ext cx="455358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Uptake</a:t>
            </a:r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2715954" y="4701655"/>
            <a:ext cx="561758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Leaching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2725479" y="4885135"/>
            <a:ext cx="1628775" cy="2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58" tIns="32329" rIns="64658" bIns="32329">
            <a:spAutoFit/>
          </a:bodyPr>
          <a:lstStyle>
            <a:lvl1pPr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2pPr>
            <a:lvl3pPr marL="11430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4pPr>
            <a:lvl5pPr marL="20574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sz="1275" b="0">
                <a:solidFill>
                  <a:schemeClr val="tx1"/>
                </a:solidFill>
                <a:latin typeface="Arial" charset="0"/>
              </a:rPr>
              <a:t>H</a:t>
            </a:r>
            <a:r>
              <a:rPr lang="en-US" sz="1275" b="0" baseline="-25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1275" b="0">
                <a:solidFill>
                  <a:schemeClr val="tx1"/>
                </a:solidFill>
                <a:latin typeface="Arial" charset="0"/>
              </a:rPr>
              <a:t>PO</a:t>
            </a:r>
            <a:r>
              <a:rPr lang="en-US" sz="1275" b="0" baseline="-25000">
                <a:solidFill>
                  <a:schemeClr val="tx1"/>
                </a:solidFill>
                <a:latin typeface="Arial" charset="0"/>
              </a:rPr>
              <a:t>4</a:t>
            </a:r>
            <a:r>
              <a:rPr lang="en-US" sz="1275" b="0" baseline="30000">
                <a:solidFill>
                  <a:schemeClr val="tx1"/>
                </a:solidFill>
                <a:latin typeface="Arial" charset="0"/>
              </a:rPr>
              <a:t>-</a:t>
            </a:r>
            <a:r>
              <a:rPr lang="en-US" sz="1275" b="0">
                <a:solidFill>
                  <a:schemeClr val="tx1"/>
                </a:solidFill>
                <a:latin typeface="Arial" charset="0"/>
              </a:rPr>
              <a:t> / HPO</a:t>
            </a:r>
            <a:r>
              <a:rPr lang="en-US" sz="1275" b="0" baseline="-25000">
                <a:solidFill>
                  <a:schemeClr val="tx1"/>
                </a:solidFill>
                <a:latin typeface="Arial" charset="0"/>
              </a:rPr>
              <a:t>4</a:t>
            </a:r>
            <a:r>
              <a:rPr lang="en-US" sz="1275" b="0" baseline="30000">
                <a:solidFill>
                  <a:schemeClr val="tx1"/>
                </a:solidFill>
                <a:latin typeface="Arial" charset="0"/>
              </a:rPr>
              <a:t>2-</a:t>
            </a: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981214" y="2656285"/>
            <a:ext cx="1085850" cy="347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>
                <a:latin typeface="Arial" charset="0"/>
              </a:rPr>
              <a:t>Organic P</a:t>
            </a: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5121016" y="3661295"/>
            <a:ext cx="1313256" cy="96904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>
                <a:latin typeface="Arial" charset="0"/>
              </a:rPr>
              <a:t>Secondary</a:t>
            </a:r>
            <a:br>
              <a:rPr lang="en-US" sz="1275">
                <a:latin typeface="Arial" charset="0"/>
              </a:rPr>
            </a:br>
            <a:r>
              <a:rPr lang="en-US" sz="1275">
                <a:latin typeface="Arial" charset="0"/>
              </a:rPr>
              <a:t>Mineral P</a:t>
            </a:r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 flipH="1" flipV="1">
            <a:off x="4062552" y="3801666"/>
            <a:ext cx="915590" cy="41790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86" name="AutoShape 26"/>
          <p:cNvSpPr>
            <a:spLocks noChangeArrowheads="1"/>
          </p:cNvSpPr>
          <p:nvPr/>
        </p:nvSpPr>
        <p:spPr bwMode="auto">
          <a:xfrm>
            <a:off x="4281938" y="3566868"/>
            <a:ext cx="744061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 dirty="0">
                <a:latin typeface="Arial" charset="0"/>
              </a:rPr>
              <a:t>Precipitation</a:t>
            </a:r>
          </a:p>
        </p:txBody>
      </p:sp>
      <p:sp>
        <p:nvSpPr>
          <p:cNvPr id="15387" name="AutoShape 27"/>
          <p:cNvSpPr>
            <a:spLocks noChangeArrowheads="1"/>
          </p:cNvSpPr>
          <p:nvPr/>
        </p:nvSpPr>
        <p:spPr bwMode="auto">
          <a:xfrm>
            <a:off x="4734064" y="3209803"/>
            <a:ext cx="659263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Desorption</a:t>
            </a:r>
          </a:p>
        </p:txBody>
      </p:sp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4094698" y="2732362"/>
            <a:ext cx="652231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Adsorption</a:t>
            </a: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981214" y="3745830"/>
            <a:ext cx="1085850" cy="74294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Primary</a:t>
            </a:r>
            <a:br>
              <a:rPr lang="en-US" sz="1275" dirty="0">
                <a:latin typeface="Arial" charset="0"/>
              </a:rPr>
            </a:br>
            <a:r>
              <a:rPr lang="en-US" sz="1275" dirty="0">
                <a:latin typeface="Arial" charset="0"/>
              </a:rPr>
              <a:t>Mineral P</a:t>
            </a:r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 flipH="1">
            <a:off x="2186126" y="3796904"/>
            <a:ext cx="756047" cy="3250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3899436" y="4076578"/>
            <a:ext cx="666295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Dissolution</a:t>
            </a:r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 flipH="1" flipV="1">
            <a:off x="2127785" y="3003947"/>
            <a:ext cx="597694" cy="3476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2399248" y="4107534"/>
            <a:ext cx="666295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Dissolution</a:t>
            </a:r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 flipH="1">
            <a:off x="4299485" y="2830116"/>
            <a:ext cx="760810" cy="3476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395" name="Line 35"/>
          <p:cNvSpPr>
            <a:spLocks noChangeShapeType="1"/>
          </p:cNvSpPr>
          <p:nvPr/>
        </p:nvSpPr>
        <p:spPr bwMode="auto">
          <a:xfrm flipH="1" flipV="1">
            <a:off x="2182554" y="2856310"/>
            <a:ext cx="597694" cy="34528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4004" name="Rectangle 36"/>
          <p:cNvSpPr>
            <a:spLocks noChangeArrowheads="1"/>
          </p:cNvSpPr>
          <p:nvPr/>
        </p:nvSpPr>
        <p:spPr bwMode="auto">
          <a:xfrm>
            <a:off x="4904983" y="754069"/>
            <a:ext cx="1310389" cy="457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>
            <a:spAutoFit/>
          </a:bodyPr>
          <a:lstStyle/>
          <a:p>
            <a:pPr algn="ctr" defTabSz="646510"/>
            <a:r>
              <a:rPr lang="en-US" sz="1275">
                <a:latin typeface="Arial" charset="0"/>
              </a:rPr>
              <a:t>P in grain, </a:t>
            </a:r>
            <a:br>
              <a:rPr lang="en-US" sz="1275">
                <a:latin typeface="Arial" charset="0"/>
              </a:rPr>
            </a:br>
            <a:r>
              <a:rPr lang="en-US" sz="1275">
                <a:latin typeface="Arial" charset="0"/>
              </a:rPr>
              <a:t>forage, fruit, etc.</a:t>
            </a:r>
          </a:p>
        </p:txBody>
      </p:sp>
      <p:sp>
        <p:nvSpPr>
          <p:cNvPr id="84005" name="Rectangle 37"/>
          <p:cNvSpPr>
            <a:spLocks noChangeArrowheads="1"/>
          </p:cNvSpPr>
          <p:nvPr/>
        </p:nvSpPr>
        <p:spPr bwMode="auto">
          <a:xfrm>
            <a:off x="1252676" y="2113360"/>
            <a:ext cx="1085850" cy="3452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Residue P</a:t>
            </a:r>
          </a:p>
        </p:txBody>
      </p:sp>
      <p:sp>
        <p:nvSpPr>
          <p:cNvPr id="84006" name="Rectangle 38"/>
          <p:cNvSpPr>
            <a:spLocks noChangeArrowheads="1"/>
          </p:cNvSpPr>
          <p:nvPr/>
        </p:nvSpPr>
        <p:spPr bwMode="auto">
          <a:xfrm>
            <a:off x="916920" y="967727"/>
            <a:ext cx="1122838" cy="457705"/>
          </a:xfrm>
          <a:prstGeom prst="rect">
            <a:avLst/>
          </a:prstGeom>
          <a:solidFill>
            <a:srgbClr val="EF1D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>
            <a:spAutoFit/>
          </a:bodyPr>
          <a:lstStyle/>
          <a:p>
            <a:pPr algn="ctr" defTabSz="646510"/>
            <a:r>
              <a:rPr lang="en-US" sz="1275" dirty="0">
                <a:latin typeface="Arial" charset="0"/>
              </a:rPr>
              <a:t>Fertilizer and </a:t>
            </a:r>
            <a:br>
              <a:rPr lang="en-US" sz="1275" dirty="0">
                <a:latin typeface="Arial" charset="0"/>
              </a:rPr>
            </a:br>
            <a:r>
              <a:rPr lang="en-US" sz="1275" dirty="0">
                <a:latin typeface="Arial" charset="0"/>
              </a:rPr>
              <a:t>Manure P</a:t>
            </a:r>
          </a:p>
        </p:txBody>
      </p:sp>
      <p:sp>
        <p:nvSpPr>
          <p:cNvPr id="84007" name="Rectangle 39"/>
          <p:cNvSpPr>
            <a:spLocks noChangeArrowheads="1"/>
          </p:cNvSpPr>
          <p:nvPr/>
        </p:nvSpPr>
        <p:spPr bwMode="auto">
          <a:xfrm>
            <a:off x="5170794" y="1510460"/>
            <a:ext cx="1257439" cy="240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Dissolved P loss</a:t>
            </a:r>
          </a:p>
        </p:txBody>
      </p:sp>
      <p:sp>
        <p:nvSpPr>
          <p:cNvPr id="84008" name="Line 40"/>
          <p:cNvSpPr>
            <a:spLocks noChangeShapeType="1"/>
          </p:cNvSpPr>
          <p:nvPr/>
        </p:nvSpPr>
        <p:spPr bwMode="auto">
          <a:xfrm flipH="1">
            <a:off x="1687254" y="2484835"/>
            <a:ext cx="80963" cy="147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4009" name="Freeform 41"/>
          <p:cNvSpPr>
            <a:spLocks/>
          </p:cNvSpPr>
          <p:nvPr/>
        </p:nvSpPr>
        <p:spPr bwMode="auto">
          <a:xfrm>
            <a:off x="1945620" y="1900238"/>
            <a:ext cx="888206" cy="175022"/>
          </a:xfrm>
          <a:custGeom>
            <a:avLst/>
            <a:gdLst>
              <a:gd name="T0" fmla="*/ 2147483647 w 972"/>
              <a:gd name="T1" fmla="*/ 2147483647 h 169"/>
              <a:gd name="T2" fmla="*/ 2147483647 w 972"/>
              <a:gd name="T3" fmla="*/ 2147483647 h 169"/>
              <a:gd name="T4" fmla="*/ 0 w 972"/>
              <a:gd name="T5" fmla="*/ 2147483647 h 169"/>
              <a:gd name="T6" fmla="*/ 0 60000 65536"/>
              <a:gd name="T7" fmla="*/ 0 60000 65536"/>
              <a:gd name="T8" fmla="*/ 0 60000 65536"/>
              <a:gd name="T9" fmla="*/ 0 w 972"/>
              <a:gd name="T10" fmla="*/ 0 h 169"/>
              <a:gd name="T11" fmla="*/ 972 w 97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2" h="169">
                <a:moveTo>
                  <a:pt x="972" y="163"/>
                </a:moveTo>
                <a:cubicBezTo>
                  <a:pt x="684" y="81"/>
                  <a:pt x="396" y="0"/>
                  <a:pt x="234" y="1"/>
                </a:cubicBezTo>
                <a:cubicBezTo>
                  <a:pt x="72" y="2"/>
                  <a:pt x="36" y="85"/>
                  <a:pt x="0" y="169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4010" name="Freeform 42"/>
          <p:cNvSpPr>
            <a:spLocks/>
          </p:cNvSpPr>
          <p:nvPr/>
        </p:nvSpPr>
        <p:spPr bwMode="auto">
          <a:xfrm>
            <a:off x="3702982" y="1177529"/>
            <a:ext cx="1133475" cy="657225"/>
          </a:xfrm>
          <a:custGeom>
            <a:avLst/>
            <a:gdLst>
              <a:gd name="T0" fmla="*/ 0 w 1002"/>
              <a:gd name="T1" fmla="*/ 2147483647 h 636"/>
              <a:gd name="T2" fmla="*/ 2147483647 w 1002"/>
              <a:gd name="T3" fmla="*/ 2147483647 h 636"/>
              <a:gd name="T4" fmla="*/ 2147483647 w 1002"/>
              <a:gd name="T5" fmla="*/ 0 h 636"/>
              <a:gd name="T6" fmla="*/ 0 60000 65536"/>
              <a:gd name="T7" fmla="*/ 0 60000 65536"/>
              <a:gd name="T8" fmla="*/ 0 60000 65536"/>
              <a:gd name="T9" fmla="*/ 0 w 1002"/>
              <a:gd name="T10" fmla="*/ 0 h 636"/>
              <a:gd name="T11" fmla="*/ 1002 w 1002"/>
              <a:gd name="T12" fmla="*/ 636 h 6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2" h="636">
                <a:moveTo>
                  <a:pt x="0" y="636"/>
                </a:moveTo>
                <a:cubicBezTo>
                  <a:pt x="54" y="461"/>
                  <a:pt x="109" y="286"/>
                  <a:pt x="276" y="180"/>
                </a:cubicBezTo>
                <a:cubicBezTo>
                  <a:pt x="443" y="74"/>
                  <a:pt x="722" y="37"/>
                  <a:pt x="1002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403" name="Line 43"/>
          <p:cNvSpPr>
            <a:spLocks noChangeShapeType="1"/>
          </p:cNvSpPr>
          <p:nvPr/>
        </p:nvSpPr>
        <p:spPr bwMode="auto">
          <a:xfrm flipH="1" flipV="1">
            <a:off x="4170898" y="3654029"/>
            <a:ext cx="916781" cy="41790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4012" name="Line 44"/>
          <p:cNvSpPr>
            <a:spLocks noChangeShapeType="1"/>
          </p:cNvSpPr>
          <p:nvPr/>
        </p:nvSpPr>
        <p:spPr bwMode="auto">
          <a:xfrm>
            <a:off x="1137185" y="1537097"/>
            <a:ext cx="0" cy="1095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4013" name="Freeform 45"/>
          <p:cNvSpPr>
            <a:spLocks/>
          </p:cNvSpPr>
          <p:nvPr/>
        </p:nvSpPr>
        <p:spPr bwMode="auto">
          <a:xfrm>
            <a:off x="930017" y="1525191"/>
            <a:ext cx="1779985" cy="2018109"/>
          </a:xfrm>
          <a:custGeom>
            <a:avLst/>
            <a:gdLst>
              <a:gd name="T0" fmla="*/ 0 w 312"/>
              <a:gd name="T1" fmla="*/ 0 h 2424"/>
              <a:gd name="T2" fmla="*/ 0 w 312"/>
              <a:gd name="T3" fmla="*/ 2147483647 h 2424"/>
              <a:gd name="T4" fmla="*/ 2147483647 w 312"/>
              <a:gd name="T5" fmla="*/ 2147483647 h 2424"/>
              <a:gd name="T6" fmla="*/ 2147483647 w 312"/>
              <a:gd name="T7" fmla="*/ 2147483647 h 2424"/>
              <a:gd name="T8" fmla="*/ 0 60000 65536"/>
              <a:gd name="T9" fmla="*/ 0 60000 65536"/>
              <a:gd name="T10" fmla="*/ 0 60000 65536"/>
              <a:gd name="T11" fmla="*/ 0 60000 65536"/>
              <a:gd name="T12" fmla="*/ 0 w 312"/>
              <a:gd name="T13" fmla="*/ 0 h 2424"/>
              <a:gd name="T14" fmla="*/ 312 w 312"/>
              <a:gd name="T15" fmla="*/ 2424 h 2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" h="2424">
                <a:moveTo>
                  <a:pt x="0" y="0"/>
                </a:moveTo>
                <a:lnTo>
                  <a:pt x="0" y="1938"/>
                </a:lnTo>
                <a:cubicBezTo>
                  <a:pt x="28" y="2328"/>
                  <a:pt x="116" y="2259"/>
                  <a:pt x="168" y="2340"/>
                </a:cubicBezTo>
                <a:lnTo>
                  <a:pt x="312" y="2424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4014" name="Freeform 46"/>
          <p:cNvSpPr>
            <a:spLocks/>
          </p:cNvSpPr>
          <p:nvPr/>
        </p:nvSpPr>
        <p:spPr bwMode="auto">
          <a:xfrm>
            <a:off x="4216353" y="1969418"/>
            <a:ext cx="827295" cy="310644"/>
          </a:xfrm>
          <a:custGeom>
            <a:avLst/>
            <a:gdLst>
              <a:gd name="T0" fmla="*/ 0 w 804"/>
              <a:gd name="T1" fmla="*/ 2147483647 h 192"/>
              <a:gd name="T2" fmla="*/ 2147483647 w 804"/>
              <a:gd name="T3" fmla="*/ 2147483647 h 192"/>
              <a:gd name="T4" fmla="*/ 2147483647 w 804"/>
              <a:gd name="T5" fmla="*/ 2147483647 h 192"/>
              <a:gd name="T6" fmla="*/ 2147483647 w 804"/>
              <a:gd name="T7" fmla="*/ 0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804"/>
              <a:gd name="T13" fmla="*/ 0 h 192"/>
              <a:gd name="T14" fmla="*/ 804 w 804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4" h="192">
                <a:moveTo>
                  <a:pt x="0" y="192"/>
                </a:moveTo>
                <a:cubicBezTo>
                  <a:pt x="27" y="155"/>
                  <a:pt x="55" y="119"/>
                  <a:pt x="102" y="90"/>
                </a:cubicBezTo>
                <a:cubicBezTo>
                  <a:pt x="149" y="61"/>
                  <a:pt x="165" y="33"/>
                  <a:pt x="282" y="18"/>
                </a:cubicBezTo>
                <a:cubicBezTo>
                  <a:pt x="399" y="3"/>
                  <a:pt x="601" y="1"/>
                  <a:pt x="804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407" name="Text Box 47"/>
          <p:cNvSpPr txBox="1">
            <a:spLocks noChangeArrowheads="1"/>
          </p:cNvSpPr>
          <p:nvPr/>
        </p:nvSpPr>
        <p:spPr bwMode="auto">
          <a:xfrm>
            <a:off x="3770848" y="4695825"/>
            <a:ext cx="898418" cy="2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wrap="none" lIns="64658" tIns="32329" rIns="64658" bIns="32329">
            <a:spAutoFit/>
          </a:bodyPr>
          <a:lstStyle>
            <a:lvl1pPr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2pPr>
            <a:lvl3pPr marL="11430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4pPr>
            <a:lvl5pPr marL="2057400" indent="-228600" defTabSz="862013" eaLnBrk="0" hangingPunct="0">
              <a:defRPr sz="2800" b="1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algn="ctr" defTabSz="8620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sz="975" b="0">
                <a:solidFill>
                  <a:schemeClr val="tx1"/>
                </a:solidFill>
                <a:latin typeface="Arial" charset="0"/>
              </a:rPr>
              <a:t>(minimal loss)</a:t>
            </a:r>
          </a:p>
        </p:txBody>
      </p:sp>
      <p:sp>
        <p:nvSpPr>
          <p:cNvPr id="84016" name="AutoShape 48"/>
          <p:cNvSpPr>
            <a:spLocks noChangeArrowheads="1"/>
          </p:cNvSpPr>
          <p:nvPr/>
        </p:nvSpPr>
        <p:spPr bwMode="auto">
          <a:xfrm>
            <a:off x="2040870" y="1667943"/>
            <a:ext cx="595908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Recycling</a:t>
            </a:r>
          </a:p>
        </p:txBody>
      </p:sp>
      <p:sp>
        <p:nvSpPr>
          <p:cNvPr id="84017" name="AutoShape 49"/>
          <p:cNvSpPr>
            <a:spLocks noChangeArrowheads="1"/>
          </p:cNvSpPr>
          <p:nvPr/>
        </p:nvSpPr>
        <p:spPr bwMode="auto">
          <a:xfrm>
            <a:off x="3599398" y="1042865"/>
            <a:ext cx="484584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Exports</a:t>
            </a:r>
          </a:p>
        </p:txBody>
      </p:sp>
      <p:sp>
        <p:nvSpPr>
          <p:cNvPr id="84018" name="AutoShape 50"/>
          <p:cNvSpPr>
            <a:spLocks noChangeArrowheads="1"/>
          </p:cNvSpPr>
          <p:nvPr/>
        </p:nvSpPr>
        <p:spPr bwMode="auto">
          <a:xfrm>
            <a:off x="4088168" y="1612580"/>
            <a:ext cx="945145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square" lIns="0" tIns="0" rIns="0" bIns="0" anchor="ctr">
            <a:spAutoFit/>
          </a:bodyPr>
          <a:lstStyle/>
          <a:p>
            <a:pPr defTabSz="646510"/>
            <a:r>
              <a:rPr lang="en-US" sz="975" dirty="0">
                <a:latin typeface="Arial" charset="0"/>
              </a:rPr>
              <a:t>Erosion/Runoff</a:t>
            </a:r>
          </a:p>
        </p:txBody>
      </p:sp>
      <p:sp>
        <p:nvSpPr>
          <p:cNvPr id="84019" name="AutoShape 51"/>
          <p:cNvSpPr>
            <a:spLocks noChangeArrowheads="1"/>
          </p:cNvSpPr>
          <p:nvPr/>
        </p:nvSpPr>
        <p:spPr bwMode="auto">
          <a:xfrm>
            <a:off x="712132" y="1617937"/>
            <a:ext cx="570704" cy="210986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 type="none" w="lg" len="med"/>
          </a:ln>
        </p:spPr>
        <p:txBody>
          <a:bodyPr wrap="none" lIns="0" tIns="0" rIns="0" bIns="0" anchor="ctr">
            <a:spAutoFit/>
          </a:bodyPr>
          <a:lstStyle/>
          <a:p>
            <a:pPr defTabSz="646510"/>
            <a:r>
              <a:rPr lang="en-US" sz="975">
                <a:latin typeface="Arial" charset="0"/>
              </a:rPr>
              <a:t>Additions</a:t>
            </a:r>
          </a:p>
        </p:txBody>
      </p:sp>
      <p:sp>
        <p:nvSpPr>
          <p:cNvPr id="52" name="Rectangle 39">
            <a:extLst>
              <a:ext uri="{FF2B5EF4-FFF2-40B4-BE49-F238E27FC236}">
                <a16:creationId xmlns:a16="http://schemas.microsoft.com/office/drawing/2014/main" id="{7324C504-C980-40A8-B63F-D8F64FB79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794" y="1758109"/>
            <a:ext cx="1257439" cy="52984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Particulate P loss</a:t>
            </a:r>
          </a:p>
        </p:txBody>
      </p:sp>
      <p:sp>
        <p:nvSpPr>
          <p:cNvPr id="53" name="Rectangle 39">
            <a:extLst>
              <a:ext uri="{FF2B5EF4-FFF2-40B4-BE49-F238E27FC236}">
                <a16:creationId xmlns:a16="http://schemas.microsoft.com/office/drawing/2014/main" id="{9491C73A-8D00-4C60-8B82-9F7A00491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030" y="1510831"/>
            <a:ext cx="1257439" cy="578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Dissolved P loss</a:t>
            </a:r>
          </a:p>
        </p:txBody>
      </p:sp>
      <p:sp>
        <p:nvSpPr>
          <p:cNvPr id="54" name="Rectangle 39">
            <a:extLst>
              <a:ext uri="{FF2B5EF4-FFF2-40B4-BE49-F238E27FC236}">
                <a16:creationId xmlns:a16="http://schemas.microsoft.com/office/drawing/2014/main" id="{96E15E7E-F949-4893-A87F-C6258938E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030" y="2089609"/>
            <a:ext cx="1257439" cy="19871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Particulate P loss</a:t>
            </a:r>
          </a:p>
        </p:txBody>
      </p:sp>
      <p:sp>
        <p:nvSpPr>
          <p:cNvPr id="55" name="Rectangle 39">
            <a:extLst>
              <a:ext uri="{FF2B5EF4-FFF2-40B4-BE49-F238E27FC236}">
                <a16:creationId xmlns:a16="http://schemas.microsoft.com/office/drawing/2014/main" id="{7113488A-331B-489A-9721-876B22748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6842" y="1928578"/>
            <a:ext cx="1257439" cy="1606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Dissolved P loss</a:t>
            </a:r>
          </a:p>
        </p:txBody>
      </p:sp>
      <p:sp>
        <p:nvSpPr>
          <p:cNvPr id="56" name="Rectangle 39">
            <a:extLst>
              <a:ext uri="{FF2B5EF4-FFF2-40B4-BE49-F238E27FC236}">
                <a16:creationId xmlns:a16="http://schemas.microsoft.com/office/drawing/2014/main" id="{9E1EBB0D-6326-481A-A030-D926B8143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6842" y="2089205"/>
            <a:ext cx="1257439" cy="19871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658" tIns="32329" rIns="64658" bIns="32329" anchor="ctr"/>
          <a:lstStyle/>
          <a:p>
            <a:pPr algn="ctr" defTabSz="646510"/>
            <a:r>
              <a:rPr lang="en-US" sz="1275" dirty="0">
                <a:latin typeface="Arial" charset="0"/>
              </a:rPr>
              <a:t>Particulate P loss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D4471-C495-4789-AAF3-47252E4B79C8}"/>
              </a:ext>
            </a:extLst>
          </p:cNvPr>
          <p:cNvSpPr txBox="1"/>
          <p:nvPr/>
        </p:nvSpPr>
        <p:spPr>
          <a:xfrm>
            <a:off x="6463858" y="878860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Alternate</a:t>
            </a:r>
            <a:br>
              <a:rPr lang="en-US" sz="1600" dirty="0"/>
            </a:br>
            <a:r>
              <a:rPr lang="en-US" sz="1600" dirty="0"/>
              <a:t>Management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858ED1-B48F-456F-B5C7-6E935B4BCE87}"/>
              </a:ext>
            </a:extLst>
          </p:cNvPr>
          <p:cNvSpPr txBox="1"/>
          <p:nvPr/>
        </p:nvSpPr>
        <p:spPr>
          <a:xfrm>
            <a:off x="7795554" y="1161459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Alternate</a:t>
            </a:r>
            <a:br>
              <a:rPr lang="en-US" sz="1600" dirty="0"/>
            </a:br>
            <a:r>
              <a:rPr lang="en-US" sz="1600" dirty="0"/>
              <a:t>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8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2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B28F-2F9E-4313-A644-83C3F021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798"/>
            <a:ext cx="7886700" cy="426372"/>
          </a:xfrm>
        </p:spPr>
        <p:txBody>
          <a:bodyPr>
            <a:normAutofit fontScale="90000"/>
          </a:bodyPr>
          <a:lstStyle/>
          <a:p>
            <a:r>
              <a:rPr lang="en-US" dirty="0"/>
              <a:t>Paradigm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B467-DB42-44A1-AE80-B1C4F976E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1306" y="840260"/>
            <a:ext cx="4660042" cy="4023773"/>
          </a:xfrm>
        </p:spPr>
        <p:txBody>
          <a:bodyPr>
            <a:normAutofit/>
          </a:bodyPr>
          <a:lstStyle/>
          <a:p>
            <a:r>
              <a:rPr lang="en-US" sz="2400" dirty="0"/>
              <a:t>Holistic implementation of conservation management systems </a:t>
            </a:r>
          </a:p>
          <a:p>
            <a:pPr lvl="1"/>
            <a:r>
              <a:rPr lang="en-US" sz="2000" dirty="0"/>
              <a:t>Nutrient management factors (rate, timing, placement, and source) should be appropriate for the conservation practices </a:t>
            </a:r>
          </a:p>
          <a:p>
            <a:r>
              <a:rPr lang="en-US" sz="2400" dirty="0"/>
              <a:t>New nutrient management paradigm:</a:t>
            </a:r>
          </a:p>
          <a:p>
            <a:pPr lvl="1"/>
            <a:r>
              <a:rPr lang="en-US" sz="2000" dirty="0"/>
              <a:t>M</a:t>
            </a:r>
            <a:r>
              <a:rPr lang="en-US" sz="2000" b="1" dirty="0"/>
              <a:t>anaging on the margins of deficiency</a:t>
            </a:r>
            <a:r>
              <a:rPr lang="en-US" sz="2000" dirty="0"/>
              <a:t> required to meet crop production goals.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C814C10-AC1D-41DB-BFE6-C0405BFC66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5430" y="1387716"/>
            <a:ext cx="3886200" cy="1715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13A745-B6B8-42E3-93CB-978D2232AB89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54EB2-4754-4CD9-A444-C88CC44BC1BC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BB17DB-2D33-483B-8831-6EB381B39E29}"/>
              </a:ext>
            </a:extLst>
          </p:cNvPr>
          <p:cNvSpPr txBox="1"/>
          <p:nvPr/>
        </p:nvSpPr>
        <p:spPr>
          <a:xfrm>
            <a:off x="535459" y="82378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44CB9-B8E5-4100-8B2F-9887E0788DDD}"/>
              </a:ext>
            </a:extLst>
          </p:cNvPr>
          <p:cNvSpPr txBox="1"/>
          <p:nvPr/>
        </p:nvSpPr>
        <p:spPr>
          <a:xfrm>
            <a:off x="535459" y="3103647"/>
            <a:ext cx="34611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Guided by coalition of agricultural and conservation organizations to support farmers’ efforts to implement precise nutrient management and conservation practices. </a:t>
            </a:r>
            <a:r>
              <a:rPr lang="en-US" sz="1000" dirty="0"/>
              <a:t>www.4rplus.org</a:t>
            </a:r>
          </a:p>
        </p:txBody>
      </p:sp>
    </p:spTree>
    <p:extLst>
      <p:ext uri="{BB962C8B-B14F-4D97-AF65-F5344CB8AC3E}">
        <p14:creationId xmlns:p14="http://schemas.microsoft.com/office/powerpoint/2010/main" val="2231758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8069841-4367-4AC9-8C3C-DE5205A3B5DF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On the Horizon for Kansas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EE6324-3913-4307-90B2-9514EB996E78}"/>
              </a:ext>
            </a:extLst>
          </p:cNvPr>
          <p:cNvSpPr txBox="1">
            <a:spLocks/>
          </p:cNvSpPr>
          <p:nvPr/>
        </p:nvSpPr>
        <p:spPr>
          <a:xfrm>
            <a:off x="628650" y="1369218"/>
            <a:ext cx="7886700" cy="3774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Trebuchet MS" panose="020B0603020202020204"/>
              </a:rPr>
              <a:t>Your Resource on Environmental Issues</a:t>
            </a:r>
            <a:endParaRPr lang="en-US" sz="3200" dirty="0">
              <a:solidFill>
                <a:sysClr val="windowText" lastClr="000000"/>
              </a:solidFill>
              <a:latin typeface="Trebuchet MS" panose="020B0603020202020204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Extension Representative on State Conservation Commission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Grants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USDA-ARS Coop Agreement with K-State and Oklahoma State</a:t>
            </a:r>
          </a:p>
          <a:p>
            <a:pPr lvl="2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Nitrogen Management and N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 emissions for life cycle assessment as a biofuel feed stock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USDA-AFRI Sustainable Agricultural Systems Projects</a:t>
            </a:r>
          </a:p>
          <a:p>
            <a:pPr lvl="2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Enhancing the Sustainability of US Cropping Systems through Cover Crops and an Innovative Information and Technology Network (Tomlinson and Presley)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USDA-NRCS Conservation Innovation Grants</a:t>
            </a:r>
          </a:p>
          <a:p>
            <a:pPr lvl="2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Linking microbial functional diversity to soil health and ecosystem services (Tomlinson)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Heartland-EDEN (Extension Disaster Education Network)</a:t>
            </a:r>
          </a:p>
          <a:p>
            <a:pPr lvl="2">
              <a:spcBef>
                <a:spcPts val="750"/>
              </a:spcBef>
            </a:pPr>
            <a:r>
              <a:rPr lang="en-US" dirty="0"/>
              <a:t>Address the need for regional coordination and leveraging of existing disaster preparedness and recovery resources in Iowa, Kansas, Nebraska, and Missouri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922DC-7BD2-475F-9305-4E122CC31E10}"/>
              </a:ext>
            </a:extLst>
          </p:cNvPr>
          <p:cNvSpPr/>
          <p:nvPr/>
        </p:nvSpPr>
        <p:spPr>
          <a:xfrm>
            <a:off x="161625" y="104828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948C5-FB87-4610-95B5-02D6B33A5E16}"/>
              </a:ext>
            </a:extLst>
          </p:cNvPr>
          <p:cNvSpPr/>
          <p:nvPr/>
        </p:nvSpPr>
        <p:spPr>
          <a:xfrm>
            <a:off x="127000" y="100711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0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EE3E8E3-2BF2-469B-923D-A0D21A89EE07}"/>
              </a:ext>
            </a:extLst>
          </p:cNvPr>
          <p:cNvSpPr txBox="1">
            <a:spLocks/>
          </p:cNvSpPr>
          <p:nvPr/>
        </p:nvSpPr>
        <p:spPr>
          <a:xfrm>
            <a:off x="1493276" y="20597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300">
                <a:solidFill>
                  <a:sysClr val="windowText" lastClr="000000"/>
                </a:solidFill>
                <a:latin typeface="Calibri"/>
              </a:rPr>
              <a:t>Managing for Soil Health</a:t>
            </a:r>
            <a:endParaRPr lang="en-US" sz="33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B5EEA80-D191-4650-A5AC-7A5E160EAAD9}"/>
              </a:ext>
            </a:extLst>
          </p:cNvPr>
          <p:cNvSpPr txBox="1">
            <a:spLocks/>
          </p:cNvSpPr>
          <p:nvPr/>
        </p:nvSpPr>
        <p:spPr>
          <a:xfrm>
            <a:off x="4636526" y="1200151"/>
            <a:ext cx="4337868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Add organic material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Crop residue, compost, manure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Stimulate microbial activity/stabilize aggregates</a:t>
            </a:r>
          </a:p>
          <a:p>
            <a:pPr marL="126206" indent="-216694" defTabSz="6858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Incorporate cover crops where practical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Root activity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Organic matter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Soil stabilization</a:t>
            </a:r>
          </a:p>
          <a:p>
            <a:pPr marL="426244" lvl="1" indent="-214313" defTabSz="685800">
              <a:defRPr/>
            </a:pPr>
            <a:endParaRPr lang="en-US" sz="18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2F55035-4B44-418A-96E7-3C4418E52CEB}"/>
              </a:ext>
            </a:extLst>
          </p:cNvPr>
          <p:cNvSpPr txBox="1">
            <a:spLocks/>
          </p:cNvSpPr>
          <p:nvPr/>
        </p:nvSpPr>
        <p:spPr>
          <a:xfrm>
            <a:off x="184358" y="1200151"/>
            <a:ext cx="4337868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Minimize disturbance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Reduce loss of aggregates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Reduce loss of Organic Matter</a:t>
            </a:r>
          </a:p>
          <a:p>
            <a:pPr marL="126206" indent="-216694" defTabSz="6858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Time activities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Traffic when soil is dry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Restrict tillage to optimum soil moisture</a:t>
            </a:r>
          </a:p>
          <a:p>
            <a:pPr marL="126206" indent="-216694" defTabSz="6858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Protect the soil surface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Crop residues/Cover crops</a:t>
            </a:r>
          </a:p>
          <a:p>
            <a:pPr marL="426244" lvl="1" indent="-216694"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Encourages soil biology</a:t>
            </a:r>
          </a:p>
          <a:p>
            <a:pPr marL="557213" lvl="1" indent="-214313" defTabSz="685800">
              <a:defRPr/>
            </a:pPr>
            <a:endParaRPr lang="en-US" sz="18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B7C33-61A2-48B1-BAFC-4B89B66F6229}"/>
              </a:ext>
            </a:extLst>
          </p:cNvPr>
          <p:cNvSpPr txBox="1"/>
          <p:nvPr/>
        </p:nvSpPr>
        <p:spPr>
          <a:xfrm>
            <a:off x="184358" y="4660522"/>
            <a:ext cx="35637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prstClr val="black"/>
                </a:solidFill>
                <a:latin typeface="Calibri" panose="020F0502020204030204"/>
              </a:rPr>
              <a:t>Adapted from Brady and Weil, 14</a:t>
            </a:r>
            <a:r>
              <a:rPr lang="en-US" sz="1350" kern="0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1350" kern="0" dirty="0">
                <a:solidFill>
                  <a:prstClr val="black"/>
                </a:solidFill>
                <a:latin typeface="Calibri" panose="020F0502020204030204"/>
              </a:rPr>
              <a:t> edition 2007</a:t>
            </a:r>
          </a:p>
        </p:txBody>
      </p:sp>
    </p:spTree>
    <p:extLst>
      <p:ext uri="{BB962C8B-B14F-4D97-AF65-F5344CB8AC3E}">
        <p14:creationId xmlns:p14="http://schemas.microsoft.com/office/powerpoint/2010/main" val="2174704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30BD-C668-4F92-8F2F-559C9B13F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0520" y="317678"/>
            <a:ext cx="3782961" cy="862666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15E69A-F897-48D9-AA87-671983AEF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2103" y="3442855"/>
            <a:ext cx="6459794" cy="1247132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2400" dirty="0"/>
              <a:t>Peter Tomlinson - Environmental Quality </a:t>
            </a:r>
          </a:p>
          <a:p>
            <a:r>
              <a:rPr lang="en-US" sz="2400" dirty="0"/>
              <a:t>(ptomlin@ksu.edu)</a:t>
            </a:r>
          </a:p>
          <a:p>
            <a:r>
              <a:rPr lang="en-US" sz="2400" dirty="0"/>
              <a:t>Department of Agronomy, Kansas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433566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4926124C-EB15-4907-A4CA-C37AF9A857E7}"/>
              </a:ext>
            </a:extLst>
          </p:cNvPr>
          <p:cNvSpPr txBox="1">
            <a:spLocks/>
          </p:cNvSpPr>
          <p:nvPr/>
        </p:nvSpPr>
        <p:spPr>
          <a:xfrm>
            <a:off x="5178665" y="436838"/>
            <a:ext cx="3295670" cy="4013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endParaRPr lang="en-US" sz="33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6A9F8-D620-4876-B1FE-7605CB24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B17AA74-B116-4736-94C0-6E60EE4DC1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07" y="357436"/>
            <a:ext cx="4927253" cy="3263504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EC766937-BDAB-48FA-881E-DB67036938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06" y="3216766"/>
            <a:ext cx="3290894" cy="2179683"/>
          </a:xfr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4D5974-7CF2-45DF-A7A5-E0FFD8423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54" y="357436"/>
            <a:ext cx="4927252" cy="32635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5DB2EF-BB24-47F6-AB79-1FD33B2260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216765"/>
            <a:ext cx="3290895" cy="217968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1CB01CE-B120-46A5-9F99-6318FC64A8D8}"/>
              </a:ext>
            </a:extLst>
          </p:cNvPr>
          <p:cNvSpPr txBox="1"/>
          <p:nvPr/>
        </p:nvSpPr>
        <p:spPr>
          <a:xfrm>
            <a:off x="3414712" y="444836"/>
            <a:ext cx="2365071" cy="258532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Trebuchet MS" panose="020B0603020202020204"/>
              </a:rPr>
              <a:t>Failed Corn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Anhydrous for 120bu/ac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Chopped early August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Cover crop planted </a:t>
            </a:r>
            <a:br>
              <a:rPr lang="en-US" sz="1350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early September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Trebuchet MS" panose="020B0603020202020204"/>
              </a:rPr>
              <a:t>Mix Includes: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40lbs Triticale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3lbs Sorghum/</a:t>
            </a:r>
            <a:r>
              <a:rPr lang="en-US" sz="1350" dirty="0" err="1">
                <a:solidFill>
                  <a:prstClr val="black"/>
                </a:solidFill>
                <a:latin typeface="Trebuchet MS" panose="020B0603020202020204"/>
              </a:rPr>
              <a:t>Sudangrass</a:t>
            </a:r>
            <a:endParaRPr lang="en-US" sz="1350" dirty="0">
              <a:solidFill>
                <a:prstClr val="black"/>
              </a:solidFill>
              <a:latin typeface="Trebuchet MS" panose="020B060302020202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20lbs Peas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2lbs Radish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1lb Turnip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1lb Rape</a:t>
            </a:r>
          </a:p>
        </p:txBody>
      </p:sp>
    </p:spTree>
    <p:extLst>
      <p:ext uri="{BB962C8B-B14F-4D97-AF65-F5344CB8AC3E}">
        <p14:creationId xmlns:p14="http://schemas.microsoft.com/office/powerpoint/2010/main" val="1872033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4926124C-EB15-4907-A4CA-C37AF9A857E7}"/>
              </a:ext>
            </a:extLst>
          </p:cNvPr>
          <p:cNvSpPr txBox="1">
            <a:spLocks/>
          </p:cNvSpPr>
          <p:nvPr/>
        </p:nvSpPr>
        <p:spPr>
          <a:xfrm>
            <a:off x="5178665" y="436838"/>
            <a:ext cx="3295670" cy="4013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US" sz="3300" dirty="0">
                <a:solidFill>
                  <a:prstClr val="black"/>
                </a:solidFill>
                <a:latin typeface="Trebuchet MS" panose="020B0603020202020204"/>
              </a:rPr>
              <a:t>Denitrification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7436CE-A8F5-48BB-9EE5-47F5B705342C}"/>
              </a:ext>
            </a:extLst>
          </p:cNvPr>
          <p:cNvSpPr txBox="1">
            <a:spLocks/>
          </p:cNvSpPr>
          <p:nvPr/>
        </p:nvSpPr>
        <p:spPr>
          <a:xfrm>
            <a:off x="4729267" y="913246"/>
            <a:ext cx="4194464" cy="4048523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defTabSz="685783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Trebuchet MS" panose="020B0603020202020204"/>
              </a:rPr>
              <a:t>Denitrification: microbial use of NO</a:t>
            </a:r>
            <a:r>
              <a:rPr lang="en-US" sz="2100" baseline="-25000" dirty="0">
                <a:solidFill>
                  <a:prstClr val="black"/>
                </a:solidFill>
                <a:latin typeface="Trebuchet MS" panose="020B0603020202020204"/>
              </a:rPr>
              <a:t>3</a:t>
            </a:r>
            <a:r>
              <a:rPr lang="en-US" sz="2100" baseline="30000" dirty="0">
                <a:solidFill>
                  <a:prstClr val="black"/>
                </a:solidFill>
                <a:latin typeface="Trebuchet MS" panose="020B0603020202020204"/>
              </a:rPr>
              <a:t>-</a:t>
            </a:r>
            <a:r>
              <a:rPr lang="en-US" sz="2100" dirty="0">
                <a:solidFill>
                  <a:prstClr val="black"/>
                </a:solidFill>
                <a:latin typeface="Trebuchet MS" panose="020B0603020202020204"/>
              </a:rPr>
              <a:t> as an O</a:t>
            </a:r>
            <a:r>
              <a:rPr lang="en-US" sz="2100" baseline="-25000" dirty="0">
                <a:solidFill>
                  <a:prstClr val="black"/>
                </a:solidFill>
                <a:latin typeface="Trebuchet MS" panose="020B0603020202020204"/>
              </a:rPr>
              <a:t>2</a:t>
            </a:r>
            <a:r>
              <a:rPr lang="en-US" sz="2100" dirty="0">
                <a:solidFill>
                  <a:prstClr val="black"/>
                </a:solidFill>
                <a:latin typeface="Trebuchet MS" panose="020B0603020202020204"/>
              </a:rPr>
              <a:t> source in wet conditions:</a:t>
            </a:r>
            <a:br>
              <a:rPr lang="en-US" sz="2100" dirty="0">
                <a:solidFill>
                  <a:prstClr val="black"/>
                </a:solidFill>
                <a:latin typeface="Trebuchet MS" panose="020B0603020202020204"/>
              </a:rPr>
            </a:br>
            <a:endParaRPr lang="en-US" sz="21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46" indent="-171446" defTabSz="685783">
              <a:spcBef>
                <a:spcPts val="750"/>
              </a:spcBef>
            </a:pPr>
            <a:endParaRPr lang="en-US" sz="105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46" indent="-171446" defTabSz="685783">
              <a:spcBef>
                <a:spcPts val="750"/>
              </a:spcBef>
            </a:pPr>
            <a:endParaRPr lang="en-US" sz="21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46" indent="-171446" defTabSz="685783">
              <a:spcBef>
                <a:spcPts val="750"/>
              </a:spcBef>
            </a:pPr>
            <a:endParaRPr lang="en-US" sz="21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46" indent="-171446" defTabSz="685783">
              <a:spcBef>
                <a:spcPts val="750"/>
              </a:spcBef>
            </a:pPr>
            <a:endParaRPr lang="en-US" sz="2100" dirty="0">
              <a:solidFill>
                <a:prstClr val="black"/>
              </a:solidFill>
              <a:latin typeface="Trebuchet MS" panose="020B0603020202020204"/>
            </a:endParaRPr>
          </a:p>
          <a:p>
            <a:pPr marL="171446" indent="-171446" defTabSz="685783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Trebuchet MS" panose="020B0603020202020204"/>
              </a:rPr>
              <a:t>Controlled by: soil pH, texture, temperature, organic C and mineral N supply, water/oxygen status</a:t>
            </a:r>
          </a:p>
          <a:p>
            <a:pPr marL="171446" indent="-171446" defTabSz="685783">
              <a:spcBef>
                <a:spcPts val="750"/>
              </a:spcBef>
            </a:pPr>
            <a:endParaRPr lang="en-US" sz="21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1BC86-82DB-46E9-BE75-78528B1D0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393" y="1971687"/>
            <a:ext cx="4049720" cy="51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24B894-BD7A-4255-BEA1-D37AF2FA51F4}"/>
              </a:ext>
            </a:extLst>
          </p:cNvPr>
          <p:cNvSpPr txBox="1"/>
          <p:nvPr/>
        </p:nvSpPr>
        <p:spPr>
          <a:xfrm>
            <a:off x="4897597" y="2516630"/>
            <a:ext cx="3910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>
                <a:solidFill>
                  <a:prstClr val="black"/>
                </a:solidFill>
                <a:latin typeface="Lucida Sans" panose="020B0602030504020204" pitchFamily="34" charset="0"/>
              </a:rPr>
              <a:t>Mosier et al. (2002)</a:t>
            </a:r>
          </a:p>
          <a:p>
            <a:pPr marL="214313" indent="-214313" defTabSz="685800">
              <a:buFontTx/>
              <a:buChar char="-"/>
            </a:pPr>
            <a:r>
              <a:rPr lang="en-US" sz="1500" dirty="0">
                <a:solidFill>
                  <a:prstClr val="black"/>
                </a:solidFill>
                <a:latin typeface="Lucida Sans" panose="020B0602030504020204" pitchFamily="34" charset="0"/>
              </a:rPr>
              <a:t>WFPS 30-60%: NO emissions</a:t>
            </a:r>
          </a:p>
          <a:p>
            <a:pPr marL="214313" indent="-214313" defTabSz="685800">
              <a:buFontTx/>
              <a:buChar char="-"/>
            </a:pPr>
            <a:r>
              <a:rPr lang="en-US" sz="1500" dirty="0">
                <a:solidFill>
                  <a:prstClr val="black"/>
                </a:solidFill>
                <a:latin typeface="Lucida Sans" panose="020B0602030504020204" pitchFamily="34" charset="0"/>
              </a:rPr>
              <a:t>WFPS 50-80%: N</a:t>
            </a:r>
            <a:r>
              <a:rPr lang="en-US" sz="1500" baseline="-25000" dirty="0">
                <a:solidFill>
                  <a:prstClr val="black"/>
                </a:solidFill>
                <a:latin typeface="Lucida Sans" panose="020B0602030504020204" pitchFamily="34" charset="0"/>
              </a:rPr>
              <a:t>2</a:t>
            </a:r>
            <a:r>
              <a:rPr lang="en-US" sz="1500" dirty="0">
                <a:solidFill>
                  <a:prstClr val="black"/>
                </a:solidFill>
                <a:latin typeface="Lucida Sans" panose="020B0602030504020204" pitchFamily="34" charset="0"/>
              </a:rPr>
              <a:t>O emissions</a:t>
            </a:r>
          </a:p>
          <a:p>
            <a:pPr marL="214313" indent="-214313" defTabSz="685800">
              <a:buFontTx/>
              <a:buChar char="-"/>
            </a:pPr>
            <a:r>
              <a:rPr lang="en-US" sz="1500" dirty="0">
                <a:solidFill>
                  <a:prstClr val="black"/>
                </a:solidFill>
                <a:latin typeface="Lucida Sans" panose="020B0602030504020204" pitchFamily="34" charset="0"/>
              </a:rPr>
              <a:t>WFPS &gt; 80%: N</a:t>
            </a:r>
            <a:r>
              <a:rPr lang="en-US" sz="1500" baseline="-25000" dirty="0">
                <a:solidFill>
                  <a:prstClr val="black"/>
                </a:solidFill>
                <a:latin typeface="Lucida Sans" panose="020B0602030504020204" pitchFamily="34" charset="0"/>
              </a:rPr>
              <a:t>2</a:t>
            </a:r>
            <a:r>
              <a:rPr lang="en-US" sz="1500" dirty="0">
                <a:solidFill>
                  <a:prstClr val="black"/>
                </a:solidFill>
                <a:latin typeface="Lucida Sans" panose="020B0602030504020204" pitchFamily="34" charset="0"/>
              </a:rPr>
              <a:t> emissions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D892A43-7136-4C28-AD2A-32F5E47945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888" y="558492"/>
          <a:ext cx="4325048" cy="4367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SPW 12.0 Graph" r:id="rId5" imgW="8658301" imgH="8743950" progId="SigmaPlotGraphicObject.11">
                  <p:embed/>
                </p:oleObj>
              </mc:Choice>
              <mc:Fallback>
                <p:oleObj name="SPW 12.0 Graph" r:id="rId5" imgW="8658301" imgH="8743950" progId="SigmaPlotGraphicObject.1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D892A43-7136-4C28-AD2A-32F5E4794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888" y="558492"/>
                        <a:ext cx="4325048" cy="4367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8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48A06-98B5-42CA-A0DA-884D106C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345" y="928250"/>
            <a:ext cx="4882597" cy="366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A2788-2BAD-4210-817E-2DA8CC2510CD}"/>
              </a:ext>
            </a:extLst>
          </p:cNvPr>
          <p:cNvSpPr txBox="1"/>
          <p:nvPr/>
        </p:nvSpPr>
        <p:spPr>
          <a:xfrm>
            <a:off x="4728897" y="703697"/>
            <a:ext cx="1554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Trebuchet MS" panose="020B0603020202020204"/>
              </a:rPr>
              <a:t>Cumulative Emissions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5F2F5-7CAD-4DD2-ADC8-1BC3BC738592}"/>
              </a:ext>
            </a:extLst>
          </p:cNvPr>
          <p:cNvSpPr txBox="1"/>
          <p:nvPr/>
        </p:nvSpPr>
        <p:spPr>
          <a:xfrm>
            <a:off x="6436470" y="700557"/>
            <a:ext cx="1554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Trebuchet MS" panose="020B0603020202020204"/>
              </a:rPr>
              <a:t>Yield Scaled Emissions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FD14F777-F7D7-4E8B-ABE5-DC440AA2E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137"/>
          <a:stretch/>
        </p:blipFill>
        <p:spPr>
          <a:xfrm>
            <a:off x="246568" y="827392"/>
            <a:ext cx="2080991" cy="377685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45C264-7EB6-427B-ABF7-6FBC4C6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48"/>
          <a:stretch/>
        </p:blipFill>
        <p:spPr>
          <a:xfrm>
            <a:off x="658084" y="830857"/>
            <a:ext cx="3432464" cy="37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02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F490-3BC2-4A08-AE2D-1A3B0696169A}"/>
              </a:ext>
            </a:extLst>
          </p:cNvPr>
          <p:cNvSpPr txBox="1">
            <a:spLocks/>
          </p:cNvSpPr>
          <p:nvPr/>
        </p:nvSpPr>
        <p:spPr>
          <a:xfrm>
            <a:off x="293538" y="357299"/>
            <a:ext cx="6343649" cy="4013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US" sz="3300" dirty="0">
                <a:solidFill>
                  <a:prstClr val="black"/>
                </a:solidFill>
                <a:latin typeface="Trebuchet MS" panose="020B0603020202020204"/>
              </a:rPr>
              <a:t>N Fertilizer Replacement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6BAEA-59FA-418F-B597-F2908E2CB2E2}"/>
              </a:ext>
            </a:extLst>
          </p:cNvPr>
          <p:cNvSpPr txBox="1"/>
          <p:nvPr/>
        </p:nvSpPr>
        <p:spPr>
          <a:xfrm>
            <a:off x="293537" y="4199556"/>
            <a:ext cx="55098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baseline="30000" dirty="0">
                <a:solidFill>
                  <a:prstClr val="black"/>
                </a:solidFill>
                <a:latin typeface="Lucida Sans" panose="020B0602030504020204" pitchFamily="34" charset="0"/>
              </a:rPr>
              <a:t>1</a:t>
            </a:r>
            <a:r>
              <a:rPr lang="en-US" sz="1050" dirty="0">
                <a:solidFill>
                  <a:prstClr val="black"/>
                </a:solidFill>
                <a:latin typeface="Lucida Sans" panose="020B0602030504020204" pitchFamily="34" charset="0"/>
              </a:rPr>
              <a:t>Means with different letters within columns are significantly different (LSD=0.05)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654F5-F43D-4CC4-BCC8-125B3F54C331}"/>
              </a:ext>
            </a:extLst>
          </p:cNvPr>
          <p:cNvSpPr txBox="1"/>
          <p:nvPr/>
        </p:nvSpPr>
        <p:spPr>
          <a:xfrm>
            <a:off x="6842420" y="758662"/>
            <a:ext cx="20080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400">
                <a:latin typeface="Lucida Sans" panose="020B0602030504020204" pitchFamily="34" charset="0"/>
              </a:defRPr>
            </a:lvl1pPr>
          </a:lstStyle>
          <a:p>
            <a:pPr marL="128588" indent="-128588" defTabSz="685800"/>
            <a:r>
              <a:rPr lang="en-US" sz="1800" dirty="0">
                <a:solidFill>
                  <a:prstClr val="black"/>
                </a:solidFill>
              </a:rPr>
              <a:t>Regression equation of grain yield for chemical fallow as a function of N fertilizer rate</a:t>
            </a:r>
          </a:p>
          <a:p>
            <a:pPr marL="128588" indent="-128588" defTabSz="685800"/>
            <a:endParaRPr lang="en-US" sz="1800" dirty="0">
              <a:solidFill>
                <a:prstClr val="black"/>
              </a:solidFill>
            </a:endParaRPr>
          </a:p>
          <a:p>
            <a:pPr marL="128588" indent="-128588" defTabSz="685800"/>
            <a:r>
              <a:rPr lang="en-US" sz="1800" dirty="0">
                <a:solidFill>
                  <a:prstClr val="black"/>
                </a:solidFill>
              </a:rPr>
              <a:t>Solved the equation substituting the mean grain yield at 0-N for each cover crop treatment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CE53FD-E18E-4AB0-8F58-A21D281EDE8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293538" y="976296"/>
          <a:ext cx="6343649" cy="32232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89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Cover</a:t>
                      </a:r>
                      <a:r>
                        <a:rPr lang="en-U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crop treatment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 grain yield</a:t>
                      </a:r>
                      <a:r>
                        <a:rPr lang="en-U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at 0 N rate</a:t>
                      </a:r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(bu ac</a:t>
                      </a:r>
                      <a:r>
                        <a:rPr lang="en-US" sz="18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</a:t>
                      </a:r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Fertilizer</a:t>
                      </a:r>
                      <a:r>
                        <a:rPr lang="en-U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 equivalent value</a:t>
                      </a:r>
                    </a:p>
                    <a:p>
                      <a:pPr algn="ctr"/>
                      <a:r>
                        <a:rPr lang="en-U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8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lb</a:t>
                      </a:r>
                      <a:r>
                        <a:rPr lang="en-U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 ac</a:t>
                      </a:r>
                      <a:r>
                        <a:rPr lang="en-US" sz="18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</a:t>
                      </a:r>
                      <a:r>
                        <a:rPr lang="en-U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Chemical fallow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88 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Double-crop soybean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91 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8 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Summer legume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 a</a:t>
                      </a:r>
                      <a:endParaRPr lang="en-U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30 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Summer non-legume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64 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-45 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Winter legume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87 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-1 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Winter non-legume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87 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-3 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DBB93E-7654-4D56-B537-6A2BC0156180}"/>
              </a:ext>
            </a:extLst>
          </p:cNvPr>
          <p:cNvSpPr txBox="1"/>
          <p:nvPr/>
        </p:nvSpPr>
        <p:spPr>
          <a:xfrm>
            <a:off x="168177" y="4476182"/>
            <a:ext cx="65488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 err="1">
                <a:solidFill>
                  <a:prstClr val="black"/>
                </a:solidFill>
                <a:latin typeface="Trebuchet MS" panose="020B0603020202020204"/>
              </a:rPr>
              <a:t>Preza</a:t>
            </a:r>
            <a:r>
              <a:rPr lang="en-US" sz="1050" dirty="0">
                <a:solidFill>
                  <a:prstClr val="black"/>
                </a:solidFill>
                <a:latin typeface="Trebuchet MS" panose="020B0603020202020204"/>
              </a:rPr>
              <a:t> Fontes, G., P. Tomlinson, K. </a:t>
            </a:r>
            <a:r>
              <a:rPr lang="en-US" sz="1050" dirty="0" err="1">
                <a:solidFill>
                  <a:prstClr val="black"/>
                </a:solidFill>
                <a:latin typeface="Trebuchet MS" panose="020B0603020202020204"/>
              </a:rPr>
              <a:t>Roozeboom</a:t>
            </a:r>
            <a:r>
              <a:rPr lang="en-US" sz="1050" dirty="0">
                <a:solidFill>
                  <a:prstClr val="black"/>
                </a:solidFill>
                <a:latin typeface="Trebuchet MS" panose="020B0603020202020204"/>
              </a:rPr>
              <a:t>, and D. Ruiz Diaz. 2017. Grain Sorghum Response to Nitrogen Fertilizer Following Cover Crops. Agronomy Journal. DOI: 10.2134/agronj2017.03.0180. 109(6) 2723-2737. KAES# 17-286-J.</a:t>
            </a:r>
            <a:endParaRPr lang="en-US" sz="135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85818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FE8B0-1261-4B17-81C6-5F7AE8007E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87F4AF-8EDA-47E2-A66F-0A0AE537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36310B3-44A1-47D0-A69D-C39698BC3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0"/>
            <a:ext cx="6496051" cy="5758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8984A8-F8D8-4AA9-9F2B-86E58598FB3E}"/>
              </a:ext>
            </a:extLst>
          </p:cNvPr>
          <p:cNvSpPr txBox="1"/>
          <p:nvPr/>
        </p:nvSpPr>
        <p:spPr>
          <a:xfrm flipH="1">
            <a:off x="7284732" y="377746"/>
            <a:ext cx="176591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mccc.msu.edu</a:t>
            </a:r>
          </a:p>
        </p:txBody>
      </p:sp>
    </p:spTree>
    <p:extLst>
      <p:ext uri="{BB962C8B-B14F-4D97-AF65-F5344CB8AC3E}">
        <p14:creationId xmlns:p14="http://schemas.microsoft.com/office/powerpoint/2010/main" val="153386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BC4480-A267-4EEB-8089-68925001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your </a:t>
            </a:r>
            <a:r>
              <a:rPr lang="en-US" u="sng" dirty="0"/>
              <a:t>Objective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005058-945B-48CF-90D8-FF5311EFB8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Survival</a:t>
            </a:r>
          </a:p>
          <a:p>
            <a:r>
              <a:rPr lang="en-US" dirty="0"/>
              <a:t>Operation specific</a:t>
            </a:r>
          </a:p>
          <a:p>
            <a:pPr lvl="1"/>
            <a:r>
              <a:rPr lang="en-US" dirty="0"/>
              <a:t>Build residue</a:t>
            </a:r>
          </a:p>
          <a:p>
            <a:pPr lvl="1"/>
            <a:r>
              <a:rPr lang="en-US" dirty="0"/>
              <a:t>Reduce N leaching</a:t>
            </a:r>
          </a:p>
          <a:p>
            <a:pPr lvl="1"/>
            <a:r>
              <a:rPr lang="en-US" dirty="0"/>
              <a:t>Weed control</a:t>
            </a:r>
          </a:p>
          <a:p>
            <a:pPr lvl="1"/>
            <a:r>
              <a:rPr lang="en-US" dirty="0"/>
              <a:t>Reduce soil loss …</a:t>
            </a:r>
          </a:p>
          <a:p>
            <a:r>
              <a:rPr lang="en-US" dirty="0"/>
              <a:t>What are willing to spend?</a:t>
            </a:r>
          </a:p>
          <a:p>
            <a:pPr lvl="1"/>
            <a:r>
              <a:rPr lang="en-US" dirty="0"/>
              <a:t>Seed costs</a:t>
            </a:r>
          </a:p>
          <a:p>
            <a:pPr lvl="1"/>
            <a:r>
              <a:rPr lang="en-US" dirty="0"/>
              <a:t>Fertilizer costs</a:t>
            </a:r>
          </a:p>
          <a:p>
            <a:pPr lvl="1"/>
            <a:r>
              <a:rPr lang="en-US" dirty="0"/>
              <a:t>Equipment</a:t>
            </a:r>
          </a:p>
          <a:p>
            <a:pPr lvl="1"/>
            <a:r>
              <a:rPr lang="en-US" dirty="0"/>
              <a:t>Soil moisture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C552C-2401-460B-AEA5-357B1C43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32" y="1087582"/>
            <a:ext cx="3370832" cy="2232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933138-34FC-49E8-84BD-92D2D7909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6" r="23554"/>
          <a:stretch/>
        </p:blipFill>
        <p:spPr>
          <a:xfrm>
            <a:off x="6726819" y="1711037"/>
            <a:ext cx="2367643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77740"/>
            <a:ext cx="7886700" cy="3961577"/>
          </a:xfrm>
        </p:spPr>
        <p:txBody>
          <a:bodyPr>
            <a:noAutofit/>
          </a:bodyPr>
          <a:lstStyle/>
          <a:p>
            <a:r>
              <a:rPr lang="en-US" sz="2000" dirty="0"/>
              <a:t>Tailored to the desired conservation planning outcome</a:t>
            </a:r>
          </a:p>
          <a:p>
            <a:pPr lvl="1"/>
            <a:r>
              <a:rPr lang="en-US" sz="1700" dirty="0"/>
              <a:t>Production: Yield, Nutrient management, Profitability, Equipment resources, etc.</a:t>
            </a:r>
          </a:p>
          <a:p>
            <a:pPr lvl="1"/>
            <a:r>
              <a:rPr lang="en-US" sz="1700" dirty="0"/>
              <a:t>Conservation: Soil health &amp; conservation, Water quality, Sustainability, Climate resiliency, etc.</a:t>
            </a:r>
          </a:p>
          <a:p>
            <a:r>
              <a:rPr lang="en-US" sz="2000" dirty="0"/>
              <a:t>Consider potential side-effects </a:t>
            </a:r>
          </a:p>
          <a:p>
            <a:pPr lvl="1"/>
            <a:r>
              <a:rPr lang="en-US" sz="1700" dirty="0"/>
              <a:t>May necessitate the overlay of additional practices</a:t>
            </a:r>
          </a:p>
          <a:p>
            <a:pPr lvl="1"/>
            <a:r>
              <a:rPr lang="en-US" sz="1700" dirty="0"/>
              <a:t>A management paradigm shift</a:t>
            </a:r>
          </a:p>
          <a:p>
            <a:r>
              <a:rPr lang="en-US" sz="2000" dirty="0"/>
              <a:t>Shift away from simple implementation of single conservation practices or even multiple “stacked practices” </a:t>
            </a:r>
          </a:p>
          <a:p>
            <a:endParaRPr lang="en-US" sz="2000" dirty="0"/>
          </a:p>
          <a:p>
            <a:r>
              <a:rPr lang="en-US" sz="2400" dirty="0"/>
              <a:t>Holistic implementation of a </a:t>
            </a:r>
            <a:br>
              <a:rPr lang="en-US" sz="2400" dirty="0"/>
            </a:br>
            <a:r>
              <a:rPr lang="en-US" sz="2400" b="1" dirty="0"/>
              <a:t>conservation management systems</a:t>
            </a:r>
          </a:p>
          <a:p>
            <a:endParaRPr lang="en-US" sz="2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AFDCA-444B-470B-9176-CC7616700513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Conservation Planning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0CCD5F-FDF6-43E4-AB94-97036CDF3A64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80456F-E700-4527-B852-834A6E6F0698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142814-871A-4B8F-AE4D-D321E98A8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08" y="385815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8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571" y="72450"/>
            <a:ext cx="8556858" cy="626897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Water Quality Concerns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351" y="807206"/>
            <a:ext cx="4560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/>
              <a:t>Sediment</a:t>
            </a:r>
            <a:endParaRPr lang="en-US" sz="2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3D4ECB-608F-4728-BFCD-FBAAFBA34525}"/>
              </a:ext>
            </a:extLst>
          </p:cNvPr>
          <p:cNvSpPr/>
          <p:nvPr/>
        </p:nvSpPr>
        <p:spPr>
          <a:xfrm>
            <a:off x="133350" y="777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EA8BC7-5A9C-4B92-BB64-3465DDD95F8E}"/>
              </a:ext>
            </a:extLst>
          </p:cNvPr>
          <p:cNvSpPr/>
          <p:nvPr/>
        </p:nvSpPr>
        <p:spPr>
          <a:xfrm>
            <a:off x="98725" y="736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448" y="3303531"/>
            <a:ext cx="3936500" cy="1678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08301" y="3877470"/>
            <a:ext cx="1715049" cy="1058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4" t="9685" r="1909" b="15523"/>
          <a:stretch/>
        </p:blipFill>
        <p:spPr>
          <a:xfrm>
            <a:off x="98725" y="1333049"/>
            <a:ext cx="4968931" cy="32978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741200"/>
            <a:ext cx="23188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deNoyelles</a:t>
            </a:r>
            <a:r>
              <a:rPr lang="en-US" sz="1200" dirty="0"/>
              <a:t> and </a:t>
            </a:r>
            <a:r>
              <a:rPr lang="en-US" sz="1200" dirty="0" err="1"/>
              <a:t>Kastens</a:t>
            </a:r>
            <a:r>
              <a:rPr lang="en-US" sz="1200" dirty="0"/>
              <a:t>, 2016.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76EF3-536E-4BFA-9F40-21BA3C9171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448" y="958603"/>
            <a:ext cx="3936499" cy="2074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F75EDB-A2F0-4F69-BFD9-5F93871189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026" y="1160932"/>
            <a:ext cx="1273699" cy="18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Manage Sed.WMF">
            <a:extLst>
              <a:ext uri="{FF2B5EF4-FFF2-40B4-BE49-F238E27FC236}">
                <a16:creationId xmlns:a16="http://schemas.microsoft.com/office/drawing/2014/main" id="{2B9F80B8-AB3D-4894-BB84-613576092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164" y="234454"/>
            <a:ext cx="6153143" cy="48346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2F52CE-A93C-445C-B0EC-9AFE349E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5" y="57578"/>
            <a:ext cx="3689665" cy="868252"/>
          </a:xfrm>
        </p:spPr>
        <p:txBody>
          <a:bodyPr>
            <a:normAutofit fontScale="90000"/>
          </a:bodyPr>
          <a:lstStyle/>
          <a:p>
            <a:r>
              <a:rPr lang="en-US" dirty="0"/>
              <a:t>Reduce erosion with </a:t>
            </a:r>
            <a:r>
              <a:rPr lang="en-US" b="1" dirty="0"/>
              <a:t>no-till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BA7F6-009B-477A-A1A7-EFEF48947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5" y="1037542"/>
            <a:ext cx="2139635" cy="4048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D8B76E-68DB-4BA2-8947-B113C5F7C0BC}"/>
              </a:ext>
            </a:extLst>
          </p:cNvPr>
          <p:cNvSpPr txBox="1"/>
          <p:nvPr/>
        </p:nvSpPr>
        <p:spPr>
          <a:xfrm>
            <a:off x="5821680" y="575877"/>
            <a:ext cx="281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Numbers indicate number of</a:t>
            </a:r>
          </a:p>
          <a:p>
            <a:r>
              <a:rPr lang="en-US" dirty="0"/>
              <a:t>watershed years included in</a:t>
            </a:r>
          </a:p>
          <a:p>
            <a:r>
              <a:rPr lang="en-US" dirty="0"/>
              <a:t>the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58779-6F8E-4A01-B281-FA78EF22DF76}"/>
              </a:ext>
            </a:extLst>
          </p:cNvPr>
          <p:cNvSpPr txBox="1"/>
          <p:nvPr/>
        </p:nvSpPr>
        <p:spPr>
          <a:xfrm>
            <a:off x="3655222" y="4861094"/>
            <a:ext cx="3161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Data from the MANAGE v3 database (</a:t>
            </a:r>
            <a:r>
              <a:rPr lang="en-US" sz="900" dirty="0" err="1"/>
              <a:t>Harmel</a:t>
            </a:r>
            <a:r>
              <a:rPr lang="en-US" sz="900" dirty="0"/>
              <a:t> et al., 2008)</a:t>
            </a:r>
          </a:p>
        </p:txBody>
      </p:sp>
    </p:spTree>
    <p:extLst>
      <p:ext uri="{BB962C8B-B14F-4D97-AF65-F5344CB8AC3E}">
        <p14:creationId xmlns:p14="http://schemas.microsoft.com/office/powerpoint/2010/main" val="95490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77740"/>
            <a:ext cx="7886700" cy="3961577"/>
          </a:xfrm>
        </p:spPr>
        <p:txBody>
          <a:bodyPr>
            <a:noAutofit/>
          </a:bodyPr>
          <a:lstStyle/>
          <a:p>
            <a:r>
              <a:rPr lang="en-US" sz="2000" dirty="0"/>
              <a:t>Challenge – producers inadvertently over-apply to avoid yield reductions (Roberts et al., 2018)</a:t>
            </a:r>
          </a:p>
          <a:p>
            <a:r>
              <a:rPr lang="en-US" sz="2000" dirty="0"/>
              <a:t>Blanco-</a:t>
            </a:r>
            <a:r>
              <a:rPr lang="en-US" sz="2000" dirty="0" err="1"/>
              <a:t>Canqui</a:t>
            </a:r>
            <a:r>
              <a:rPr lang="en-US" sz="2000" dirty="0"/>
              <a:t> et al. (2018) noted that cover crops effectively decreased sediment and N losses but reduced soluble P losses in fewer than 25% of studies</a:t>
            </a:r>
          </a:p>
          <a:p>
            <a:r>
              <a:rPr lang="en-US" sz="2000" dirty="0"/>
              <a:t>Nitrogen</a:t>
            </a:r>
          </a:p>
          <a:p>
            <a:pPr lvl="1"/>
            <a:r>
              <a:rPr lang="en-US" dirty="0"/>
              <a:t>Excess N beyond plant demand results in an exponential increase in N</a:t>
            </a:r>
            <a:r>
              <a:rPr lang="en-US" baseline="-25000" dirty="0"/>
              <a:t>2</a:t>
            </a:r>
            <a:r>
              <a:rPr lang="en-US" dirty="0"/>
              <a:t>O (Kim et al., 2013)</a:t>
            </a:r>
          </a:p>
          <a:p>
            <a:pPr lvl="1"/>
            <a:r>
              <a:rPr lang="en-US" dirty="0" err="1"/>
              <a:t>Venterea</a:t>
            </a:r>
            <a:r>
              <a:rPr lang="en-US" dirty="0"/>
              <a:t> et al. (2012) found that using multiple components of 4R Nutrient Stewardship lowered  N</a:t>
            </a:r>
            <a:r>
              <a:rPr lang="en-US" baseline="-25000" dirty="0"/>
              <a:t>2</a:t>
            </a:r>
            <a:r>
              <a:rPr lang="en-US" dirty="0"/>
              <a:t>O emissions</a:t>
            </a:r>
          </a:p>
          <a:p>
            <a:r>
              <a:rPr lang="en-US" dirty="0"/>
              <a:t>Phosphorus</a:t>
            </a:r>
          </a:p>
          <a:p>
            <a:pPr lvl="1"/>
            <a:r>
              <a:rPr lang="en-US" dirty="0"/>
              <a:t>To date, claims that soil health practices alone can significantly reduce P losses are not substantiated by peer-reviewed literature (Duncan et al., 2019)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1AFDCA-444B-470B-9176-CC7616700513}"/>
              </a:ext>
            </a:extLst>
          </p:cNvPr>
          <p:cNvSpPr txBox="1">
            <a:spLocks/>
          </p:cNvSpPr>
          <p:nvPr/>
        </p:nvSpPr>
        <p:spPr>
          <a:xfrm>
            <a:off x="173675" y="428"/>
            <a:ext cx="8856025" cy="60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Nutrient Management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0CCD5F-FDF6-43E4-AB94-97036CDF3A64}"/>
              </a:ext>
            </a:extLst>
          </p:cNvPr>
          <p:cNvSpPr/>
          <p:nvPr/>
        </p:nvSpPr>
        <p:spPr>
          <a:xfrm>
            <a:off x="133350" y="58346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80456F-E700-4527-B852-834A6E6F0698}"/>
              </a:ext>
            </a:extLst>
          </p:cNvPr>
          <p:cNvSpPr/>
          <p:nvPr/>
        </p:nvSpPr>
        <p:spPr>
          <a:xfrm>
            <a:off x="98725" y="54229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0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 descr="Manage TP.WMF">
            <a:extLst>
              <a:ext uri="{FF2B5EF4-FFF2-40B4-BE49-F238E27FC236}">
                <a16:creationId xmlns:a16="http://schemas.microsoft.com/office/drawing/2014/main" id="{AF639103-C595-4C2D-83A3-63E7A865E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594" y="234454"/>
            <a:ext cx="6156406" cy="48371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2F52CE-A93C-445C-B0EC-9AFE349E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5" y="57578"/>
            <a:ext cx="3689665" cy="868252"/>
          </a:xfrm>
        </p:spPr>
        <p:txBody>
          <a:bodyPr>
            <a:normAutofit fontScale="90000"/>
          </a:bodyPr>
          <a:lstStyle/>
          <a:p>
            <a:r>
              <a:rPr lang="en-US" dirty="0"/>
              <a:t>Reduce Total P loss with </a:t>
            </a:r>
            <a:r>
              <a:rPr lang="en-US" b="1" dirty="0"/>
              <a:t>no-till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BA7F6-009B-477A-A1A7-EFEF48947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85" y="1037542"/>
            <a:ext cx="2139635" cy="4048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D8B76E-68DB-4BA2-8947-B113C5F7C0BC}"/>
              </a:ext>
            </a:extLst>
          </p:cNvPr>
          <p:cNvSpPr txBox="1"/>
          <p:nvPr/>
        </p:nvSpPr>
        <p:spPr>
          <a:xfrm>
            <a:off x="5821680" y="575877"/>
            <a:ext cx="281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Numbers indicate number of</a:t>
            </a:r>
          </a:p>
          <a:p>
            <a:r>
              <a:rPr lang="en-US" dirty="0"/>
              <a:t>watershed years included in</a:t>
            </a:r>
          </a:p>
          <a:p>
            <a:r>
              <a:rPr lang="en-US" dirty="0"/>
              <a:t>the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58779-6F8E-4A01-B281-FA78EF22DF76}"/>
              </a:ext>
            </a:extLst>
          </p:cNvPr>
          <p:cNvSpPr txBox="1"/>
          <p:nvPr/>
        </p:nvSpPr>
        <p:spPr>
          <a:xfrm>
            <a:off x="3655222" y="4861094"/>
            <a:ext cx="3161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Data from the MANAGE v3 database (</a:t>
            </a:r>
            <a:r>
              <a:rPr lang="en-US" sz="900" dirty="0" err="1"/>
              <a:t>Harmel</a:t>
            </a:r>
            <a:r>
              <a:rPr lang="en-US" sz="900" dirty="0"/>
              <a:t> et al., 2008)</a:t>
            </a:r>
          </a:p>
        </p:txBody>
      </p:sp>
    </p:spTree>
    <p:extLst>
      <p:ext uri="{BB962C8B-B14F-4D97-AF65-F5344CB8AC3E}">
        <p14:creationId xmlns:p14="http://schemas.microsoft.com/office/powerpoint/2010/main" val="1116453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25.5|2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5833</TotalTime>
  <Words>1776</Words>
  <Application>Microsoft Office PowerPoint</Application>
  <PresentationFormat>On-screen Show (16:9)</PresentationFormat>
  <Paragraphs>294</Paragraphs>
  <Slides>35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 Light</vt:lpstr>
      <vt:lpstr>Lucida Sans</vt:lpstr>
      <vt:lpstr>Arial</vt:lpstr>
      <vt:lpstr>Calibri</vt:lpstr>
      <vt:lpstr>Tahoma</vt:lpstr>
      <vt:lpstr>Trebuchet MS</vt:lpstr>
      <vt:lpstr>Office Theme</vt:lpstr>
      <vt:lpstr>1_Office Theme</vt:lpstr>
      <vt:lpstr>SPW 12.0 Graph</vt:lpstr>
      <vt:lpstr>2019 NE Area Extension Update: Connecting Environmental Aspects of Nutrient Management and Conservation Planning</vt:lpstr>
      <vt:lpstr>PowerPoint Presentation</vt:lpstr>
      <vt:lpstr>PowerPoint Presentation</vt:lpstr>
      <vt:lpstr>What is your Objective</vt:lpstr>
      <vt:lpstr>PowerPoint Presentation</vt:lpstr>
      <vt:lpstr>Water Quality Concerns</vt:lpstr>
      <vt:lpstr>Reduce erosion with no-till</vt:lpstr>
      <vt:lpstr>PowerPoint Presentation</vt:lpstr>
      <vt:lpstr>Reduce Total P loss with no-till</vt:lpstr>
      <vt:lpstr>No-till can increase dissolved P loss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Kansas Agricultural Watershed Field Laboratory</vt:lpstr>
      <vt:lpstr>Cover crop effects on runoff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Phosphorus transport process</vt:lpstr>
      <vt:lpstr>Phosphorus Cycle</vt:lpstr>
      <vt:lpstr>Paradigm Shift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Management Options for reducing P loss</dc:title>
  <dc:creator>Nathan Nelson</dc:creator>
  <cp:lastModifiedBy>Peter Tomlinson</cp:lastModifiedBy>
  <cp:revision>295</cp:revision>
  <dcterms:created xsi:type="dcterms:W3CDTF">2017-02-02T16:35:25Z</dcterms:created>
  <dcterms:modified xsi:type="dcterms:W3CDTF">2019-11-25T15:49:42Z</dcterms:modified>
</cp:coreProperties>
</file>